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330" r:id="rId5"/>
    <p:sldId id="279" r:id="rId6"/>
    <p:sldId id="294" r:id="rId7"/>
    <p:sldId id="281" r:id="rId8"/>
    <p:sldId id="282" r:id="rId9"/>
    <p:sldId id="283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2C5DBB-67D3-69C0-CA38-2B7C30DA4763}" name="Justina Rukšnaitė | Lietuvos mokslo taryba" initials="JR|Lmt" userId="S::justina.ruksnaite@lmt.lt::a02d66e1-69f1-4751-a264-b88c5347e4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4C"/>
    <a:srgbClr val="5EBCE0"/>
    <a:srgbClr val="5A5A5C"/>
    <a:srgbClr val="6DCFF7"/>
    <a:srgbClr val="DCF1F6"/>
    <a:srgbClr val="9BD7E5"/>
    <a:srgbClr val="CFE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5FA680-C647-4906-828D-CC2350D93C29}" v="589" dt="2024-05-17T11:20:01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Vidutinis stili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 stiliaus, be tinklelio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Šviesus stilius 1 – paryškinima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Šviesus stilius 1 – paryškinimas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Šviesus stilius 2 – paryškinima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7AC3CCA-C797-4891-BE02-D94E43425B78}" styleName="Vidutinis stili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Vidutinis stilius 2 – paryškinima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eminis stilius 1 – paryškinima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Vidutinis stilius 1 – paryškinima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3462" autoAdjust="0"/>
  </p:normalViewPr>
  <p:slideViewPr>
    <p:cSldViewPr snapToGrid="0">
      <p:cViewPr varScale="1">
        <p:scale>
          <a:sx n="99" d="100"/>
          <a:sy n="99" d="100"/>
        </p:scale>
        <p:origin x="97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eureka@lmt.lt" TargetMode="External"/><Relationship Id="rId1" Type="http://schemas.openxmlformats.org/officeDocument/2006/relationships/hyperlink" Target="http://www.smartsimple.ie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eureka@lmt.lt" TargetMode="External"/><Relationship Id="rId1" Type="http://schemas.openxmlformats.org/officeDocument/2006/relationships/hyperlink" Target="http://www.smartsimple.ie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6A70F-BBD7-471D-98F8-A8EE43D7B186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C0942CD-2638-4BA8-94DD-A0407085EE9A}">
      <dgm:prSet custT="1"/>
      <dgm:spPr/>
      <dgm:t>
        <a:bodyPr/>
        <a:lstStyle/>
        <a:p>
          <a:r>
            <a:rPr lang="en-US" sz="2800" b="1" dirty="0"/>
            <a:t>Timeframe:</a:t>
          </a:r>
        </a:p>
      </dgm:t>
    </dgm:pt>
    <dgm:pt modelId="{E7A3B286-E598-4703-AC40-282946E4FFB8}" type="parTrans" cxnId="{0D007662-1F7C-4D1C-92B7-FDABE5499B5E}">
      <dgm:prSet/>
      <dgm:spPr/>
      <dgm:t>
        <a:bodyPr/>
        <a:lstStyle/>
        <a:p>
          <a:endParaRPr lang="en-US"/>
        </a:p>
      </dgm:t>
    </dgm:pt>
    <dgm:pt modelId="{C963C89C-4A16-4FA4-9549-55AF0ABBE5B8}" type="sibTrans" cxnId="{0D007662-1F7C-4D1C-92B7-FDABE5499B5E}">
      <dgm:prSet/>
      <dgm:spPr/>
      <dgm:t>
        <a:bodyPr/>
        <a:lstStyle/>
        <a:p>
          <a:endParaRPr lang="en-US"/>
        </a:p>
      </dgm:t>
    </dgm:pt>
    <dgm:pt modelId="{7642F1CB-0EDD-418C-92AB-4B5AA19FA967}">
      <dgm:prSet custT="1"/>
      <dgm:spPr/>
      <dgm:t>
        <a:bodyPr/>
        <a:lstStyle/>
        <a:p>
          <a:r>
            <a:rPr lang="en-US" sz="2400" b="0" i="0" dirty="0"/>
            <a:t>Call for projects opens: 29 May 2024</a:t>
          </a:r>
          <a:endParaRPr lang="en-US" sz="2400" dirty="0"/>
        </a:p>
      </dgm:t>
    </dgm:pt>
    <dgm:pt modelId="{1838E604-4A6E-4B4A-85BE-21279CF017AD}" type="parTrans" cxnId="{D802E06B-D4E5-4D68-8418-359B92BE39C2}">
      <dgm:prSet/>
      <dgm:spPr/>
      <dgm:t>
        <a:bodyPr/>
        <a:lstStyle/>
        <a:p>
          <a:endParaRPr lang="en-US"/>
        </a:p>
      </dgm:t>
    </dgm:pt>
    <dgm:pt modelId="{C70D962F-16B2-49CA-BCAC-F187738BA142}" type="sibTrans" cxnId="{D802E06B-D4E5-4D68-8418-359B92BE39C2}">
      <dgm:prSet/>
      <dgm:spPr/>
      <dgm:t>
        <a:bodyPr/>
        <a:lstStyle/>
        <a:p>
          <a:endParaRPr lang="en-US"/>
        </a:p>
      </dgm:t>
    </dgm:pt>
    <dgm:pt modelId="{F9AEF325-9B10-4D2E-955E-4877DFA12BD0}">
      <dgm:prSet custT="1"/>
      <dgm:spPr/>
      <dgm:t>
        <a:bodyPr/>
        <a:lstStyle/>
        <a:p>
          <a:r>
            <a:rPr lang="lt-LT" sz="2400" b="0" i="0" dirty="0" err="1"/>
            <a:t>Deadline</a:t>
          </a:r>
          <a:r>
            <a:rPr lang="lt-LT" sz="2400" b="0" i="0" dirty="0"/>
            <a:t> </a:t>
          </a:r>
          <a:r>
            <a:rPr lang="lt-LT" sz="2400" b="0" i="0" dirty="0" err="1"/>
            <a:t>for</a:t>
          </a:r>
          <a:r>
            <a:rPr lang="lt-LT" sz="2400" b="0" i="0" dirty="0"/>
            <a:t> </a:t>
          </a:r>
          <a:r>
            <a:rPr lang="lt-LT" sz="2400" b="0" i="0" dirty="0" err="1"/>
            <a:t>Eureka</a:t>
          </a:r>
          <a:r>
            <a:rPr lang="lt-LT" sz="2400" b="0" i="0" dirty="0"/>
            <a:t> </a:t>
          </a:r>
          <a:r>
            <a:rPr lang="lt-LT" sz="2400" b="0" i="0" dirty="0" err="1"/>
            <a:t>application</a:t>
          </a:r>
          <a:r>
            <a:rPr lang="lt-LT" sz="2400" b="0" i="0" dirty="0"/>
            <a:t>: 25 </a:t>
          </a:r>
          <a:r>
            <a:rPr lang="lt-LT" sz="2400" b="0" i="0" dirty="0" err="1"/>
            <a:t>September</a:t>
          </a:r>
          <a:r>
            <a:rPr lang="lt-LT" sz="2400" b="0" i="0" dirty="0"/>
            <a:t> 2024</a:t>
          </a:r>
          <a:endParaRPr lang="en-US" sz="2400" dirty="0"/>
        </a:p>
      </dgm:t>
    </dgm:pt>
    <dgm:pt modelId="{20C7EB7B-12B5-407A-9416-B1DFF054A907}" type="parTrans" cxnId="{04863A25-F752-4EC9-BE64-215940B11C76}">
      <dgm:prSet/>
      <dgm:spPr/>
      <dgm:t>
        <a:bodyPr/>
        <a:lstStyle/>
        <a:p>
          <a:endParaRPr lang="en-US"/>
        </a:p>
      </dgm:t>
    </dgm:pt>
    <dgm:pt modelId="{E1472704-29E7-4F87-A821-3BE48902AB61}" type="sibTrans" cxnId="{04863A25-F752-4EC9-BE64-215940B11C76}">
      <dgm:prSet/>
      <dgm:spPr/>
      <dgm:t>
        <a:bodyPr/>
        <a:lstStyle/>
        <a:p>
          <a:endParaRPr lang="en-US"/>
        </a:p>
      </dgm:t>
    </dgm:pt>
    <dgm:pt modelId="{128ED98C-2E96-4539-95AA-D17416FA76C6}">
      <dgm:prSet custT="1"/>
      <dgm:spPr/>
      <dgm:t>
        <a:bodyPr/>
        <a:lstStyle/>
        <a:p>
          <a:r>
            <a:rPr lang="en-US" sz="1700" b="0" dirty="0"/>
            <a:t>International deadline for applications: </a:t>
          </a:r>
          <a:r>
            <a:rPr lang="en-US" sz="1700" b="1" dirty="0"/>
            <a:t>25 September 2024 16</a:t>
          </a:r>
          <a:r>
            <a:rPr lang="lt-LT" sz="1700" b="1" dirty="0"/>
            <a:t>:</a:t>
          </a:r>
          <a:r>
            <a:rPr lang="en-US" sz="1700" b="1" dirty="0"/>
            <a:t>00</a:t>
          </a:r>
          <a:r>
            <a:rPr lang="lt-LT" sz="1700" b="1" dirty="0"/>
            <a:t> </a:t>
          </a:r>
          <a:r>
            <a:rPr lang="en-US" sz="1700" b="1" dirty="0"/>
            <a:t>CEST</a:t>
          </a:r>
          <a:endParaRPr lang="lt-LT" sz="1700" b="0" dirty="0"/>
        </a:p>
        <a:p>
          <a:r>
            <a:rPr lang="en-US" sz="1700" b="0" dirty="0"/>
            <a:t>National deadline for applications: </a:t>
          </a:r>
          <a:r>
            <a:rPr lang="en-US" sz="1700" b="1" dirty="0"/>
            <a:t>25 September 2024 </a:t>
          </a:r>
          <a:r>
            <a:rPr lang="lt-LT" sz="1700" b="1" dirty="0"/>
            <a:t>23:59 </a:t>
          </a:r>
          <a:r>
            <a:rPr lang="en-US" sz="1700" b="1" dirty="0"/>
            <a:t>CEST</a:t>
          </a:r>
          <a:endParaRPr lang="lt-LT" sz="1700" b="1" dirty="0"/>
        </a:p>
      </dgm:t>
    </dgm:pt>
    <dgm:pt modelId="{CDF72320-16D1-43F6-931C-56BA827CE85E}" type="parTrans" cxnId="{72996663-1573-4414-970B-3002A56DA7B6}">
      <dgm:prSet/>
      <dgm:spPr/>
      <dgm:t>
        <a:bodyPr/>
        <a:lstStyle/>
        <a:p>
          <a:endParaRPr lang="en-US"/>
        </a:p>
      </dgm:t>
    </dgm:pt>
    <dgm:pt modelId="{5E67A724-1F45-4F93-9E29-75FC9AE478ED}" type="sibTrans" cxnId="{72996663-1573-4414-970B-3002A56DA7B6}">
      <dgm:prSet/>
      <dgm:spPr/>
      <dgm:t>
        <a:bodyPr/>
        <a:lstStyle/>
        <a:p>
          <a:endParaRPr lang="en-US"/>
        </a:p>
      </dgm:t>
    </dgm:pt>
    <dgm:pt modelId="{C2F1564D-EB49-4ED7-82DA-3CBCD57F645E}">
      <dgm:prSet custT="1"/>
      <dgm:spPr/>
      <dgm:t>
        <a:bodyPr/>
        <a:lstStyle/>
        <a:p>
          <a:r>
            <a:rPr lang="en-US" sz="2400" dirty="0"/>
            <a:t>Call budget: 1.0 million euro</a:t>
          </a:r>
          <a:r>
            <a:rPr lang="lt-LT" sz="2400" dirty="0"/>
            <a:t> (</a:t>
          </a:r>
          <a:r>
            <a:rPr lang="lt-LT" sz="2400" dirty="0" err="1"/>
            <a:t>max</a:t>
          </a:r>
          <a:r>
            <a:rPr lang="lt-LT" sz="2400" dirty="0"/>
            <a:t>. 300 000,00 </a:t>
          </a:r>
          <a:r>
            <a:rPr lang="lt-LT" sz="2400" dirty="0" err="1"/>
            <a:t>euros</a:t>
          </a:r>
          <a:r>
            <a:rPr lang="lt-LT" sz="2400" dirty="0"/>
            <a:t> per </a:t>
          </a:r>
          <a:r>
            <a:rPr lang="lt-LT" sz="2400" dirty="0" err="1"/>
            <a:t>project</a:t>
          </a:r>
          <a:r>
            <a:rPr lang="lt-LT" sz="2400" dirty="0"/>
            <a:t>)</a:t>
          </a:r>
          <a:endParaRPr lang="en-US" sz="2400" dirty="0"/>
        </a:p>
      </dgm:t>
    </dgm:pt>
    <dgm:pt modelId="{0C720D90-8F2B-4E0D-9F48-CA0FBEE08BB1}" type="parTrans" cxnId="{A04A4CFE-8C84-448B-81C0-7A5EC67647BD}">
      <dgm:prSet/>
      <dgm:spPr/>
      <dgm:t>
        <a:bodyPr/>
        <a:lstStyle/>
        <a:p>
          <a:endParaRPr lang="en-US"/>
        </a:p>
      </dgm:t>
    </dgm:pt>
    <dgm:pt modelId="{20F1EE25-2B10-48C8-861F-FC92095ED6D2}" type="sibTrans" cxnId="{A04A4CFE-8C84-448B-81C0-7A5EC67647BD}">
      <dgm:prSet/>
      <dgm:spPr/>
      <dgm:t>
        <a:bodyPr/>
        <a:lstStyle/>
        <a:p>
          <a:endParaRPr lang="en-US"/>
        </a:p>
      </dgm:t>
    </dgm:pt>
    <dgm:pt modelId="{062ECBD0-46D3-49E8-8636-0C383C79A644}">
      <dgm:prSet custT="1"/>
      <dgm:spPr/>
      <dgm:t>
        <a:bodyPr/>
        <a:lstStyle/>
        <a:p>
          <a:r>
            <a:rPr lang="en-US" sz="2400" dirty="0"/>
            <a:t>International applications are submitted at: </a:t>
          </a:r>
          <a:r>
            <a:rPr lang="en-US" sz="2400" dirty="0">
              <a:hlinkClick xmlns:r="http://schemas.openxmlformats.org/officeDocument/2006/relationships" r:id="rId1"/>
            </a:rPr>
            <a:t>www.smartsimple.ie</a:t>
          </a:r>
          <a:r>
            <a:rPr lang="en-US" sz="2400" dirty="0"/>
            <a:t> (in English)</a:t>
          </a:r>
          <a:endParaRPr lang="lt-LT" sz="1000" b="0" dirty="0"/>
        </a:p>
        <a:p>
          <a:br>
            <a:rPr lang="lt-LT" sz="2400" b="0" i="0" dirty="0"/>
          </a:br>
          <a:r>
            <a:rPr lang="en-US" sz="2400" b="0" i="0" dirty="0"/>
            <a:t>National</a:t>
          </a:r>
          <a:r>
            <a:rPr lang="lt-LT" sz="2400" b="0" i="0" dirty="0"/>
            <a:t> </a:t>
          </a:r>
          <a:r>
            <a:rPr lang="lt-LT" sz="2400" b="0" i="0" dirty="0" err="1"/>
            <a:t>applications</a:t>
          </a:r>
          <a:r>
            <a:rPr lang="lt-LT" sz="2400" b="0" i="0" dirty="0"/>
            <a:t> are </a:t>
          </a:r>
          <a:r>
            <a:rPr lang="lt-LT" sz="2400" b="0" i="0" dirty="0" err="1"/>
            <a:t>submitted</a:t>
          </a:r>
          <a:r>
            <a:rPr lang="en-US" sz="2400" b="0" i="0" dirty="0"/>
            <a:t> by email: </a:t>
          </a:r>
          <a:r>
            <a:rPr lang="lt-LT" sz="2400" b="0" dirty="0" err="1">
              <a:hlinkClick xmlns:r="http://schemas.openxmlformats.org/officeDocument/2006/relationships" r:id="rId2"/>
            </a:rPr>
            <a:t>eureka</a:t>
          </a:r>
          <a:r>
            <a:rPr lang="en-US" sz="2400" b="0" dirty="0">
              <a:hlinkClick xmlns:r="http://schemas.openxmlformats.org/officeDocument/2006/relationships" r:id="rId2"/>
            </a:rPr>
            <a:t>@lmt.lt</a:t>
          </a:r>
          <a:r>
            <a:rPr lang="lt-LT" sz="2400" b="0" dirty="0"/>
            <a:t> (</a:t>
          </a:r>
          <a:r>
            <a:rPr lang="en-US" sz="2400" b="0" dirty="0"/>
            <a:t>in </a:t>
          </a:r>
          <a:r>
            <a:rPr lang="lt-LT" sz="2400" b="0" dirty="0"/>
            <a:t>L</a:t>
          </a:r>
          <a:r>
            <a:rPr lang="en-US" sz="2400" b="0" dirty="0" err="1"/>
            <a:t>ithuanian</a:t>
          </a:r>
          <a:r>
            <a:rPr lang="lt-LT" sz="2400" b="0" dirty="0"/>
            <a:t>)</a:t>
          </a:r>
          <a:endParaRPr lang="en-US" sz="2400" dirty="0"/>
        </a:p>
      </dgm:t>
    </dgm:pt>
    <dgm:pt modelId="{509CA651-1EE0-485F-9FC4-4CB71EE1DD0D}" type="parTrans" cxnId="{1F29DB61-E40E-4875-AE32-16C5DC7D2919}">
      <dgm:prSet/>
      <dgm:spPr/>
      <dgm:t>
        <a:bodyPr/>
        <a:lstStyle/>
        <a:p>
          <a:endParaRPr lang="en-US"/>
        </a:p>
      </dgm:t>
    </dgm:pt>
    <dgm:pt modelId="{1F1F11F9-F155-4A27-AAAB-6B249749307C}" type="sibTrans" cxnId="{1F29DB61-E40E-4875-AE32-16C5DC7D2919}">
      <dgm:prSet/>
      <dgm:spPr/>
      <dgm:t>
        <a:bodyPr/>
        <a:lstStyle/>
        <a:p>
          <a:endParaRPr lang="en-US"/>
        </a:p>
      </dgm:t>
    </dgm:pt>
    <dgm:pt modelId="{FED50BDA-52A7-4DC9-B5EE-6D9B8D6A6795}">
      <dgm:prSet custT="1"/>
      <dgm:spPr/>
      <dgm:t>
        <a:bodyPr/>
        <a:lstStyle/>
        <a:p>
          <a:endParaRPr lang="en-US" sz="2400" dirty="0"/>
        </a:p>
      </dgm:t>
    </dgm:pt>
    <dgm:pt modelId="{C430A4FB-8005-430D-AAEE-52C32D3CE88D}" type="parTrans" cxnId="{24E2E077-4A27-44BB-98AD-94A29408B601}">
      <dgm:prSet/>
      <dgm:spPr/>
      <dgm:t>
        <a:bodyPr/>
        <a:lstStyle/>
        <a:p>
          <a:endParaRPr lang="en-US"/>
        </a:p>
      </dgm:t>
    </dgm:pt>
    <dgm:pt modelId="{662C78AA-99EE-4F63-B769-0645E725D27C}" type="sibTrans" cxnId="{24E2E077-4A27-44BB-98AD-94A29408B601}">
      <dgm:prSet/>
      <dgm:spPr/>
      <dgm:t>
        <a:bodyPr/>
        <a:lstStyle/>
        <a:p>
          <a:endParaRPr lang="en-US"/>
        </a:p>
      </dgm:t>
    </dgm:pt>
    <dgm:pt modelId="{38C8880F-5181-42C7-8C18-887387A3D9D2}" type="pres">
      <dgm:prSet presAssocID="{A676A70F-BBD7-471D-98F8-A8EE43D7B186}" presName="vert0" presStyleCnt="0">
        <dgm:presLayoutVars>
          <dgm:dir/>
          <dgm:animOne val="branch"/>
          <dgm:animLvl val="lvl"/>
        </dgm:presLayoutVars>
      </dgm:prSet>
      <dgm:spPr/>
    </dgm:pt>
    <dgm:pt modelId="{F4FF3EF3-DA6C-4702-A5F2-864818194BAB}" type="pres">
      <dgm:prSet presAssocID="{7C0942CD-2638-4BA8-94DD-A0407085EE9A}" presName="thickLine" presStyleLbl="alignNode1" presStyleIdx="0" presStyleCnt="7"/>
      <dgm:spPr/>
    </dgm:pt>
    <dgm:pt modelId="{B96C819F-C025-4EF8-855C-C57EA786772E}" type="pres">
      <dgm:prSet presAssocID="{7C0942CD-2638-4BA8-94DD-A0407085EE9A}" presName="horz1" presStyleCnt="0"/>
      <dgm:spPr/>
    </dgm:pt>
    <dgm:pt modelId="{FDB1F0AC-8FEC-47AD-9C16-AC304C44F8D5}" type="pres">
      <dgm:prSet presAssocID="{7C0942CD-2638-4BA8-94DD-A0407085EE9A}" presName="tx1" presStyleLbl="revTx" presStyleIdx="0" presStyleCnt="7"/>
      <dgm:spPr/>
    </dgm:pt>
    <dgm:pt modelId="{5E98CC1D-D460-4AC1-AAD8-71F4DE0F2372}" type="pres">
      <dgm:prSet presAssocID="{7C0942CD-2638-4BA8-94DD-A0407085EE9A}" presName="vert1" presStyleCnt="0"/>
      <dgm:spPr/>
    </dgm:pt>
    <dgm:pt modelId="{5DE89778-1F94-4340-BC5B-C83704A1AAB1}" type="pres">
      <dgm:prSet presAssocID="{7642F1CB-0EDD-418C-92AB-4B5AA19FA967}" presName="thickLine" presStyleLbl="alignNode1" presStyleIdx="1" presStyleCnt="7"/>
      <dgm:spPr/>
    </dgm:pt>
    <dgm:pt modelId="{239FB7CD-5227-49D6-BEB3-9F2235303D69}" type="pres">
      <dgm:prSet presAssocID="{7642F1CB-0EDD-418C-92AB-4B5AA19FA967}" presName="horz1" presStyleCnt="0"/>
      <dgm:spPr/>
    </dgm:pt>
    <dgm:pt modelId="{D46916DF-84CF-40FB-9D03-FF2A8E80F050}" type="pres">
      <dgm:prSet presAssocID="{7642F1CB-0EDD-418C-92AB-4B5AA19FA967}" presName="tx1" presStyleLbl="revTx" presStyleIdx="1" presStyleCnt="7"/>
      <dgm:spPr/>
    </dgm:pt>
    <dgm:pt modelId="{745ABA33-C6C6-4E89-9B87-566454889391}" type="pres">
      <dgm:prSet presAssocID="{7642F1CB-0EDD-418C-92AB-4B5AA19FA967}" presName="vert1" presStyleCnt="0"/>
      <dgm:spPr/>
    </dgm:pt>
    <dgm:pt modelId="{12E76515-4DF4-441E-80AE-C7EE29CBAD29}" type="pres">
      <dgm:prSet presAssocID="{F9AEF325-9B10-4D2E-955E-4877DFA12BD0}" presName="thickLine" presStyleLbl="alignNode1" presStyleIdx="2" presStyleCnt="7"/>
      <dgm:spPr/>
    </dgm:pt>
    <dgm:pt modelId="{6F8A5F69-A8E3-4A0A-B01C-96F504E4C4AE}" type="pres">
      <dgm:prSet presAssocID="{F9AEF325-9B10-4D2E-955E-4877DFA12BD0}" presName="horz1" presStyleCnt="0"/>
      <dgm:spPr/>
    </dgm:pt>
    <dgm:pt modelId="{AAAFAE8C-6DCD-45BA-AF34-C1087C7BBB16}" type="pres">
      <dgm:prSet presAssocID="{F9AEF325-9B10-4D2E-955E-4877DFA12BD0}" presName="tx1" presStyleLbl="revTx" presStyleIdx="2" presStyleCnt="7"/>
      <dgm:spPr/>
    </dgm:pt>
    <dgm:pt modelId="{87137933-6179-46FD-B493-826ADC195A37}" type="pres">
      <dgm:prSet presAssocID="{F9AEF325-9B10-4D2E-955E-4877DFA12BD0}" presName="vert1" presStyleCnt="0"/>
      <dgm:spPr/>
    </dgm:pt>
    <dgm:pt modelId="{E1111209-B178-45DA-986E-905914B53307}" type="pres">
      <dgm:prSet presAssocID="{128ED98C-2E96-4539-95AA-D17416FA76C6}" presName="thickLine" presStyleLbl="alignNode1" presStyleIdx="3" presStyleCnt="7"/>
      <dgm:spPr/>
    </dgm:pt>
    <dgm:pt modelId="{FB90509B-8172-4DCB-B2A5-17C5DFB55D04}" type="pres">
      <dgm:prSet presAssocID="{128ED98C-2E96-4539-95AA-D17416FA76C6}" presName="horz1" presStyleCnt="0"/>
      <dgm:spPr/>
    </dgm:pt>
    <dgm:pt modelId="{D4F22CAF-5407-4203-9E1B-F77CFECD9AC0}" type="pres">
      <dgm:prSet presAssocID="{128ED98C-2E96-4539-95AA-D17416FA76C6}" presName="tx1" presStyleLbl="revTx" presStyleIdx="3" presStyleCnt="7"/>
      <dgm:spPr/>
    </dgm:pt>
    <dgm:pt modelId="{EED99533-3B6F-4824-AA14-66D81ECC1F39}" type="pres">
      <dgm:prSet presAssocID="{128ED98C-2E96-4539-95AA-D17416FA76C6}" presName="vert1" presStyleCnt="0"/>
      <dgm:spPr/>
    </dgm:pt>
    <dgm:pt modelId="{19FAFAE8-25C4-4D9F-9C01-6F2D16B70ECF}" type="pres">
      <dgm:prSet presAssocID="{C2F1564D-EB49-4ED7-82DA-3CBCD57F645E}" presName="thickLine" presStyleLbl="alignNode1" presStyleIdx="4" presStyleCnt="7"/>
      <dgm:spPr/>
    </dgm:pt>
    <dgm:pt modelId="{11156E61-70A3-474F-8994-3C8CF4F95EA5}" type="pres">
      <dgm:prSet presAssocID="{C2F1564D-EB49-4ED7-82DA-3CBCD57F645E}" presName="horz1" presStyleCnt="0"/>
      <dgm:spPr/>
    </dgm:pt>
    <dgm:pt modelId="{315AF9C3-CA4B-4199-9CB8-92B721ADE82B}" type="pres">
      <dgm:prSet presAssocID="{C2F1564D-EB49-4ED7-82DA-3CBCD57F645E}" presName="tx1" presStyleLbl="revTx" presStyleIdx="4" presStyleCnt="7"/>
      <dgm:spPr/>
    </dgm:pt>
    <dgm:pt modelId="{30FE74CD-210C-4CDB-8F1E-234CAA53687D}" type="pres">
      <dgm:prSet presAssocID="{C2F1564D-EB49-4ED7-82DA-3CBCD57F645E}" presName="vert1" presStyleCnt="0"/>
      <dgm:spPr/>
    </dgm:pt>
    <dgm:pt modelId="{5D10CD36-E288-4926-AA06-D306018B9E4A}" type="pres">
      <dgm:prSet presAssocID="{062ECBD0-46D3-49E8-8636-0C383C79A644}" presName="thickLine" presStyleLbl="alignNode1" presStyleIdx="5" presStyleCnt="7"/>
      <dgm:spPr/>
    </dgm:pt>
    <dgm:pt modelId="{60195604-C49D-4494-9392-B4E535464184}" type="pres">
      <dgm:prSet presAssocID="{062ECBD0-46D3-49E8-8636-0C383C79A644}" presName="horz1" presStyleCnt="0"/>
      <dgm:spPr/>
    </dgm:pt>
    <dgm:pt modelId="{0983E645-E14F-4F6D-BCF2-34BAE1D2182A}" type="pres">
      <dgm:prSet presAssocID="{062ECBD0-46D3-49E8-8636-0C383C79A644}" presName="tx1" presStyleLbl="revTx" presStyleIdx="5" presStyleCnt="7"/>
      <dgm:spPr/>
    </dgm:pt>
    <dgm:pt modelId="{57638317-4092-41F2-A450-850ABE2B82F6}" type="pres">
      <dgm:prSet presAssocID="{062ECBD0-46D3-49E8-8636-0C383C79A644}" presName="vert1" presStyleCnt="0"/>
      <dgm:spPr/>
    </dgm:pt>
    <dgm:pt modelId="{8E8AE49C-4811-4E91-9621-5EAA4B30043D}" type="pres">
      <dgm:prSet presAssocID="{FED50BDA-52A7-4DC9-B5EE-6D9B8D6A6795}" presName="thickLine" presStyleLbl="alignNode1" presStyleIdx="6" presStyleCnt="7"/>
      <dgm:spPr/>
    </dgm:pt>
    <dgm:pt modelId="{30468D0E-28DB-4849-B1A4-C74E15A46500}" type="pres">
      <dgm:prSet presAssocID="{FED50BDA-52A7-4DC9-B5EE-6D9B8D6A6795}" presName="horz1" presStyleCnt="0"/>
      <dgm:spPr/>
    </dgm:pt>
    <dgm:pt modelId="{CDA3DBB7-D7BD-448E-8D6B-43A5CD4D737E}" type="pres">
      <dgm:prSet presAssocID="{FED50BDA-52A7-4DC9-B5EE-6D9B8D6A6795}" presName="tx1" presStyleLbl="revTx" presStyleIdx="6" presStyleCnt="7"/>
      <dgm:spPr/>
    </dgm:pt>
    <dgm:pt modelId="{3217B2AA-063A-4D77-AB21-3E0F366E9D90}" type="pres">
      <dgm:prSet presAssocID="{FED50BDA-52A7-4DC9-B5EE-6D9B8D6A6795}" presName="vert1" presStyleCnt="0"/>
      <dgm:spPr/>
    </dgm:pt>
  </dgm:ptLst>
  <dgm:cxnLst>
    <dgm:cxn modelId="{2B8A6601-A01D-4423-8E22-A8A6715126D0}" type="presOf" srcId="{F9AEF325-9B10-4D2E-955E-4877DFA12BD0}" destId="{AAAFAE8C-6DCD-45BA-AF34-C1087C7BBB16}" srcOrd="0" destOrd="0" presId="urn:microsoft.com/office/officeart/2008/layout/LinedList"/>
    <dgm:cxn modelId="{CDAE5122-41BD-4751-98BB-FEDCB55B854D}" type="presOf" srcId="{7642F1CB-0EDD-418C-92AB-4B5AA19FA967}" destId="{D46916DF-84CF-40FB-9D03-FF2A8E80F050}" srcOrd="0" destOrd="0" presId="urn:microsoft.com/office/officeart/2008/layout/LinedList"/>
    <dgm:cxn modelId="{04863A25-F752-4EC9-BE64-215940B11C76}" srcId="{A676A70F-BBD7-471D-98F8-A8EE43D7B186}" destId="{F9AEF325-9B10-4D2E-955E-4877DFA12BD0}" srcOrd="2" destOrd="0" parTransId="{20C7EB7B-12B5-407A-9416-B1DFF054A907}" sibTransId="{E1472704-29E7-4F87-A821-3BE48902AB61}"/>
    <dgm:cxn modelId="{72818E31-52C1-4D3C-9BB2-1D93CB37DB3B}" type="presOf" srcId="{FED50BDA-52A7-4DC9-B5EE-6D9B8D6A6795}" destId="{CDA3DBB7-D7BD-448E-8D6B-43A5CD4D737E}" srcOrd="0" destOrd="0" presId="urn:microsoft.com/office/officeart/2008/layout/LinedList"/>
    <dgm:cxn modelId="{BBB1F934-D0D8-4A46-B0E5-3513498C96FD}" type="presOf" srcId="{128ED98C-2E96-4539-95AA-D17416FA76C6}" destId="{D4F22CAF-5407-4203-9E1B-F77CFECD9AC0}" srcOrd="0" destOrd="0" presId="urn:microsoft.com/office/officeart/2008/layout/LinedList"/>
    <dgm:cxn modelId="{1F29DB61-E40E-4875-AE32-16C5DC7D2919}" srcId="{A676A70F-BBD7-471D-98F8-A8EE43D7B186}" destId="{062ECBD0-46D3-49E8-8636-0C383C79A644}" srcOrd="5" destOrd="0" parTransId="{509CA651-1EE0-485F-9FC4-4CB71EE1DD0D}" sibTransId="{1F1F11F9-F155-4A27-AAAB-6B249749307C}"/>
    <dgm:cxn modelId="{0D007662-1F7C-4D1C-92B7-FDABE5499B5E}" srcId="{A676A70F-BBD7-471D-98F8-A8EE43D7B186}" destId="{7C0942CD-2638-4BA8-94DD-A0407085EE9A}" srcOrd="0" destOrd="0" parTransId="{E7A3B286-E598-4703-AC40-282946E4FFB8}" sibTransId="{C963C89C-4A16-4FA4-9549-55AF0ABBE5B8}"/>
    <dgm:cxn modelId="{72996663-1573-4414-970B-3002A56DA7B6}" srcId="{A676A70F-BBD7-471D-98F8-A8EE43D7B186}" destId="{128ED98C-2E96-4539-95AA-D17416FA76C6}" srcOrd="3" destOrd="0" parTransId="{CDF72320-16D1-43F6-931C-56BA827CE85E}" sibTransId="{5E67A724-1F45-4F93-9E29-75FC9AE478ED}"/>
    <dgm:cxn modelId="{D802E06B-D4E5-4D68-8418-359B92BE39C2}" srcId="{A676A70F-BBD7-471D-98F8-A8EE43D7B186}" destId="{7642F1CB-0EDD-418C-92AB-4B5AA19FA967}" srcOrd="1" destOrd="0" parTransId="{1838E604-4A6E-4B4A-85BE-21279CF017AD}" sibTransId="{C70D962F-16B2-49CA-BCAC-F187738BA142}"/>
    <dgm:cxn modelId="{35E17A74-C8BB-4772-8817-51C00AF6F84D}" type="presOf" srcId="{A676A70F-BBD7-471D-98F8-A8EE43D7B186}" destId="{38C8880F-5181-42C7-8C18-887387A3D9D2}" srcOrd="0" destOrd="0" presId="urn:microsoft.com/office/officeart/2008/layout/LinedList"/>
    <dgm:cxn modelId="{24E2E077-4A27-44BB-98AD-94A29408B601}" srcId="{A676A70F-BBD7-471D-98F8-A8EE43D7B186}" destId="{FED50BDA-52A7-4DC9-B5EE-6D9B8D6A6795}" srcOrd="6" destOrd="0" parTransId="{C430A4FB-8005-430D-AAEE-52C32D3CE88D}" sibTransId="{662C78AA-99EE-4F63-B769-0645E725D27C}"/>
    <dgm:cxn modelId="{9BE83379-9865-461F-BD68-3A7C61081410}" type="presOf" srcId="{7C0942CD-2638-4BA8-94DD-A0407085EE9A}" destId="{FDB1F0AC-8FEC-47AD-9C16-AC304C44F8D5}" srcOrd="0" destOrd="0" presId="urn:microsoft.com/office/officeart/2008/layout/LinedList"/>
    <dgm:cxn modelId="{BFD2B087-2CE9-4C39-A5D8-B42FD4F07294}" type="presOf" srcId="{062ECBD0-46D3-49E8-8636-0C383C79A644}" destId="{0983E645-E14F-4F6D-BCF2-34BAE1D2182A}" srcOrd="0" destOrd="0" presId="urn:microsoft.com/office/officeart/2008/layout/LinedList"/>
    <dgm:cxn modelId="{F97F86FA-4B31-45E7-BBAD-C61D97604294}" type="presOf" srcId="{C2F1564D-EB49-4ED7-82DA-3CBCD57F645E}" destId="{315AF9C3-CA4B-4199-9CB8-92B721ADE82B}" srcOrd="0" destOrd="0" presId="urn:microsoft.com/office/officeart/2008/layout/LinedList"/>
    <dgm:cxn modelId="{A04A4CFE-8C84-448B-81C0-7A5EC67647BD}" srcId="{A676A70F-BBD7-471D-98F8-A8EE43D7B186}" destId="{C2F1564D-EB49-4ED7-82DA-3CBCD57F645E}" srcOrd="4" destOrd="0" parTransId="{0C720D90-8F2B-4E0D-9F48-CA0FBEE08BB1}" sibTransId="{20F1EE25-2B10-48C8-861F-FC92095ED6D2}"/>
    <dgm:cxn modelId="{F0882B17-4F98-4A6F-9308-B345B5BBC17E}" type="presParOf" srcId="{38C8880F-5181-42C7-8C18-887387A3D9D2}" destId="{F4FF3EF3-DA6C-4702-A5F2-864818194BAB}" srcOrd="0" destOrd="0" presId="urn:microsoft.com/office/officeart/2008/layout/LinedList"/>
    <dgm:cxn modelId="{71BA048A-CA4B-495C-8674-E437E85D5EE4}" type="presParOf" srcId="{38C8880F-5181-42C7-8C18-887387A3D9D2}" destId="{B96C819F-C025-4EF8-855C-C57EA786772E}" srcOrd="1" destOrd="0" presId="urn:microsoft.com/office/officeart/2008/layout/LinedList"/>
    <dgm:cxn modelId="{8ECD5704-D058-4054-A86E-CDAA251E0CAC}" type="presParOf" srcId="{B96C819F-C025-4EF8-855C-C57EA786772E}" destId="{FDB1F0AC-8FEC-47AD-9C16-AC304C44F8D5}" srcOrd="0" destOrd="0" presId="urn:microsoft.com/office/officeart/2008/layout/LinedList"/>
    <dgm:cxn modelId="{86EF7207-19B7-47B5-8028-BC5EFC8FFDF7}" type="presParOf" srcId="{B96C819F-C025-4EF8-855C-C57EA786772E}" destId="{5E98CC1D-D460-4AC1-AAD8-71F4DE0F2372}" srcOrd="1" destOrd="0" presId="urn:microsoft.com/office/officeart/2008/layout/LinedList"/>
    <dgm:cxn modelId="{175F65C9-4F98-4CEA-B94A-311E50D16C07}" type="presParOf" srcId="{38C8880F-5181-42C7-8C18-887387A3D9D2}" destId="{5DE89778-1F94-4340-BC5B-C83704A1AAB1}" srcOrd="2" destOrd="0" presId="urn:microsoft.com/office/officeart/2008/layout/LinedList"/>
    <dgm:cxn modelId="{556539FE-EB0F-4920-BA5B-28960A01D5EE}" type="presParOf" srcId="{38C8880F-5181-42C7-8C18-887387A3D9D2}" destId="{239FB7CD-5227-49D6-BEB3-9F2235303D69}" srcOrd="3" destOrd="0" presId="urn:microsoft.com/office/officeart/2008/layout/LinedList"/>
    <dgm:cxn modelId="{EB96FC22-860F-4C34-9C0A-63B32B9E42D6}" type="presParOf" srcId="{239FB7CD-5227-49D6-BEB3-9F2235303D69}" destId="{D46916DF-84CF-40FB-9D03-FF2A8E80F050}" srcOrd="0" destOrd="0" presId="urn:microsoft.com/office/officeart/2008/layout/LinedList"/>
    <dgm:cxn modelId="{6DF60839-5D81-4466-A95D-88C0CFB349E3}" type="presParOf" srcId="{239FB7CD-5227-49D6-BEB3-9F2235303D69}" destId="{745ABA33-C6C6-4E89-9B87-566454889391}" srcOrd="1" destOrd="0" presId="urn:microsoft.com/office/officeart/2008/layout/LinedList"/>
    <dgm:cxn modelId="{EE182F14-38C1-4625-82A5-B7E084CA2662}" type="presParOf" srcId="{38C8880F-5181-42C7-8C18-887387A3D9D2}" destId="{12E76515-4DF4-441E-80AE-C7EE29CBAD29}" srcOrd="4" destOrd="0" presId="urn:microsoft.com/office/officeart/2008/layout/LinedList"/>
    <dgm:cxn modelId="{6C0B4575-BB04-4D85-841C-CDEB90B3A8A5}" type="presParOf" srcId="{38C8880F-5181-42C7-8C18-887387A3D9D2}" destId="{6F8A5F69-A8E3-4A0A-B01C-96F504E4C4AE}" srcOrd="5" destOrd="0" presId="urn:microsoft.com/office/officeart/2008/layout/LinedList"/>
    <dgm:cxn modelId="{019DF6B9-308E-4D90-AD38-6EAB51D0BF90}" type="presParOf" srcId="{6F8A5F69-A8E3-4A0A-B01C-96F504E4C4AE}" destId="{AAAFAE8C-6DCD-45BA-AF34-C1087C7BBB16}" srcOrd="0" destOrd="0" presId="urn:microsoft.com/office/officeart/2008/layout/LinedList"/>
    <dgm:cxn modelId="{E93FD586-29E5-4E55-A481-A884570ACEF2}" type="presParOf" srcId="{6F8A5F69-A8E3-4A0A-B01C-96F504E4C4AE}" destId="{87137933-6179-46FD-B493-826ADC195A37}" srcOrd="1" destOrd="0" presId="urn:microsoft.com/office/officeart/2008/layout/LinedList"/>
    <dgm:cxn modelId="{2324606C-0E48-4B42-87F1-3123D5E3D345}" type="presParOf" srcId="{38C8880F-5181-42C7-8C18-887387A3D9D2}" destId="{E1111209-B178-45DA-986E-905914B53307}" srcOrd="6" destOrd="0" presId="urn:microsoft.com/office/officeart/2008/layout/LinedList"/>
    <dgm:cxn modelId="{2D36F7A2-5058-48AB-84AE-7B6ECC063C09}" type="presParOf" srcId="{38C8880F-5181-42C7-8C18-887387A3D9D2}" destId="{FB90509B-8172-4DCB-B2A5-17C5DFB55D04}" srcOrd="7" destOrd="0" presId="urn:microsoft.com/office/officeart/2008/layout/LinedList"/>
    <dgm:cxn modelId="{16C7AFBD-9496-40F6-85FF-1EA9BB2557A1}" type="presParOf" srcId="{FB90509B-8172-4DCB-B2A5-17C5DFB55D04}" destId="{D4F22CAF-5407-4203-9E1B-F77CFECD9AC0}" srcOrd="0" destOrd="0" presId="urn:microsoft.com/office/officeart/2008/layout/LinedList"/>
    <dgm:cxn modelId="{D94CDE14-D8E4-4153-BAA7-117C8CABFE61}" type="presParOf" srcId="{FB90509B-8172-4DCB-B2A5-17C5DFB55D04}" destId="{EED99533-3B6F-4824-AA14-66D81ECC1F39}" srcOrd="1" destOrd="0" presId="urn:microsoft.com/office/officeart/2008/layout/LinedList"/>
    <dgm:cxn modelId="{B1C53458-325A-4358-BF75-411D5DA7146E}" type="presParOf" srcId="{38C8880F-5181-42C7-8C18-887387A3D9D2}" destId="{19FAFAE8-25C4-4D9F-9C01-6F2D16B70ECF}" srcOrd="8" destOrd="0" presId="urn:microsoft.com/office/officeart/2008/layout/LinedList"/>
    <dgm:cxn modelId="{399E85F3-B709-4F7A-B4C2-9E04E52B144E}" type="presParOf" srcId="{38C8880F-5181-42C7-8C18-887387A3D9D2}" destId="{11156E61-70A3-474F-8994-3C8CF4F95EA5}" srcOrd="9" destOrd="0" presId="urn:microsoft.com/office/officeart/2008/layout/LinedList"/>
    <dgm:cxn modelId="{EC3F94C0-140E-489F-82DA-785FF486381F}" type="presParOf" srcId="{11156E61-70A3-474F-8994-3C8CF4F95EA5}" destId="{315AF9C3-CA4B-4199-9CB8-92B721ADE82B}" srcOrd="0" destOrd="0" presId="urn:microsoft.com/office/officeart/2008/layout/LinedList"/>
    <dgm:cxn modelId="{3CE99E74-81E8-430F-8958-246E856C0C42}" type="presParOf" srcId="{11156E61-70A3-474F-8994-3C8CF4F95EA5}" destId="{30FE74CD-210C-4CDB-8F1E-234CAA53687D}" srcOrd="1" destOrd="0" presId="urn:microsoft.com/office/officeart/2008/layout/LinedList"/>
    <dgm:cxn modelId="{89261234-19FF-4BE6-84FC-98AB26A2761A}" type="presParOf" srcId="{38C8880F-5181-42C7-8C18-887387A3D9D2}" destId="{5D10CD36-E288-4926-AA06-D306018B9E4A}" srcOrd="10" destOrd="0" presId="urn:microsoft.com/office/officeart/2008/layout/LinedList"/>
    <dgm:cxn modelId="{DE3DC338-3EA6-4A5A-BA86-24CFB1DBC160}" type="presParOf" srcId="{38C8880F-5181-42C7-8C18-887387A3D9D2}" destId="{60195604-C49D-4494-9392-B4E535464184}" srcOrd="11" destOrd="0" presId="urn:microsoft.com/office/officeart/2008/layout/LinedList"/>
    <dgm:cxn modelId="{187E641A-F870-4B92-9B17-34C2163D7FAF}" type="presParOf" srcId="{60195604-C49D-4494-9392-B4E535464184}" destId="{0983E645-E14F-4F6D-BCF2-34BAE1D2182A}" srcOrd="0" destOrd="0" presId="urn:microsoft.com/office/officeart/2008/layout/LinedList"/>
    <dgm:cxn modelId="{2398F82F-E696-4794-BEE3-C3A932E638F4}" type="presParOf" srcId="{60195604-C49D-4494-9392-B4E535464184}" destId="{57638317-4092-41F2-A450-850ABE2B82F6}" srcOrd="1" destOrd="0" presId="urn:microsoft.com/office/officeart/2008/layout/LinedList"/>
    <dgm:cxn modelId="{38B557D8-4632-49A5-ABEE-7E347D224983}" type="presParOf" srcId="{38C8880F-5181-42C7-8C18-887387A3D9D2}" destId="{8E8AE49C-4811-4E91-9621-5EAA4B30043D}" srcOrd="12" destOrd="0" presId="urn:microsoft.com/office/officeart/2008/layout/LinedList"/>
    <dgm:cxn modelId="{A3250AD1-CEA0-4618-B465-7A03C1D79DB8}" type="presParOf" srcId="{38C8880F-5181-42C7-8C18-887387A3D9D2}" destId="{30468D0E-28DB-4849-B1A4-C74E15A46500}" srcOrd="13" destOrd="0" presId="urn:microsoft.com/office/officeart/2008/layout/LinedList"/>
    <dgm:cxn modelId="{F9381986-7DE4-4A69-8081-90E96517E6F3}" type="presParOf" srcId="{30468D0E-28DB-4849-B1A4-C74E15A46500}" destId="{CDA3DBB7-D7BD-448E-8D6B-43A5CD4D737E}" srcOrd="0" destOrd="0" presId="urn:microsoft.com/office/officeart/2008/layout/LinedList"/>
    <dgm:cxn modelId="{D6944AAF-6879-4551-A1D8-4C1371AC3E1B}" type="presParOf" srcId="{30468D0E-28DB-4849-B1A4-C74E15A46500}" destId="{3217B2AA-063A-4D77-AB21-3E0F366E9D9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75EF34-C812-42BD-BBF3-5EA3FB4F0DF2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A3B4CAA1-0547-4F8E-A424-283003982019}">
      <dgm:prSet phldrT="[Tekstas]"/>
      <dgm:spPr/>
      <dgm:t>
        <a:bodyPr/>
        <a:lstStyle/>
        <a:p>
          <a:r>
            <a:rPr lang="en-US" b="0" i="0" dirty="0"/>
            <a:t>National evaluation: </a:t>
          </a:r>
          <a:r>
            <a:rPr lang="lt-LT" b="0" i="0" dirty="0"/>
            <a:t>f</a:t>
          </a:r>
          <a:r>
            <a:rPr lang="en-US" b="0" i="0" dirty="0"/>
            <a:t>rom October 2024</a:t>
          </a:r>
          <a:endParaRPr lang="lt-LT" dirty="0"/>
        </a:p>
      </dgm:t>
    </dgm:pt>
    <dgm:pt modelId="{21F72FA7-B4A8-4D55-B80F-03E963DD5B70}" type="parTrans" cxnId="{61C65820-F954-4114-B42E-1D8F0FE38B98}">
      <dgm:prSet/>
      <dgm:spPr/>
      <dgm:t>
        <a:bodyPr/>
        <a:lstStyle/>
        <a:p>
          <a:endParaRPr lang="lt-LT"/>
        </a:p>
      </dgm:t>
    </dgm:pt>
    <dgm:pt modelId="{DB5673E2-A4C6-46BC-A5AA-00A8A2E221BC}" type="sibTrans" cxnId="{61C65820-F954-4114-B42E-1D8F0FE38B98}">
      <dgm:prSet/>
      <dgm:spPr/>
      <dgm:t>
        <a:bodyPr/>
        <a:lstStyle/>
        <a:p>
          <a:endParaRPr lang="lt-LT"/>
        </a:p>
      </dgm:t>
    </dgm:pt>
    <dgm:pt modelId="{D732607A-5C94-427D-BEC6-36A9A481EE2A}">
      <dgm:prSet phldrT="[Tekstas]"/>
      <dgm:spPr/>
      <dgm:t>
        <a:bodyPr/>
        <a:lstStyle/>
        <a:p>
          <a:r>
            <a:rPr lang="en-US" b="0" i="0" dirty="0"/>
            <a:t>E</a:t>
          </a:r>
          <a:r>
            <a:rPr lang="lt-LT" b="0" i="0" dirty="0"/>
            <a:t>UREKA</a:t>
          </a:r>
          <a:r>
            <a:rPr lang="en-US" b="0" i="0" dirty="0"/>
            <a:t> label is given and funding decisions are made: </a:t>
          </a:r>
          <a:r>
            <a:rPr lang="lt-LT" b="0" i="0" dirty="0"/>
            <a:t>f</a:t>
          </a:r>
          <a:r>
            <a:rPr lang="en-US" b="0" i="0" dirty="0"/>
            <a:t>rom December 2024</a:t>
          </a:r>
          <a:endParaRPr lang="lt-LT" dirty="0"/>
        </a:p>
      </dgm:t>
    </dgm:pt>
    <dgm:pt modelId="{6F943DD4-7827-4C6C-9F16-A10AE08A94DA}" type="parTrans" cxnId="{003900E1-925A-42D9-889A-363560AB4394}">
      <dgm:prSet/>
      <dgm:spPr/>
      <dgm:t>
        <a:bodyPr/>
        <a:lstStyle/>
        <a:p>
          <a:endParaRPr lang="lt-LT"/>
        </a:p>
      </dgm:t>
    </dgm:pt>
    <dgm:pt modelId="{BEA794DD-0AEB-4247-AD40-205555C8479D}" type="sibTrans" cxnId="{003900E1-925A-42D9-889A-363560AB4394}">
      <dgm:prSet/>
      <dgm:spPr/>
      <dgm:t>
        <a:bodyPr/>
        <a:lstStyle/>
        <a:p>
          <a:endParaRPr lang="lt-LT"/>
        </a:p>
      </dgm:t>
    </dgm:pt>
    <dgm:pt modelId="{D6E95371-C230-4A76-879B-98964F4AD6DA}">
      <dgm:prSet phldrT="[Tekstas]"/>
      <dgm:spPr/>
      <dgm:t>
        <a:bodyPr/>
        <a:lstStyle/>
        <a:p>
          <a:r>
            <a:rPr lang="en-US" b="0" i="0" dirty="0"/>
            <a:t>Projects start: </a:t>
          </a:r>
          <a:r>
            <a:rPr lang="lt-LT" b="0" i="0" dirty="0"/>
            <a:t>f</a:t>
          </a:r>
          <a:r>
            <a:rPr lang="en-US" b="0" i="0" dirty="0"/>
            <a:t>rom December 2024</a:t>
          </a:r>
          <a:endParaRPr lang="lt-LT" dirty="0"/>
        </a:p>
      </dgm:t>
    </dgm:pt>
    <dgm:pt modelId="{241A7649-070B-41B4-AD7C-4F89F5BE9908}" type="parTrans" cxnId="{472B5023-86E0-448E-BBDD-BDC9F330FF2C}">
      <dgm:prSet/>
      <dgm:spPr/>
      <dgm:t>
        <a:bodyPr/>
        <a:lstStyle/>
        <a:p>
          <a:endParaRPr lang="lt-LT"/>
        </a:p>
      </dgm:t>
    </dgm:pt>
    <dgm:pt modelId="{F9B7B9FE-2CE0-4F0C-BBF8-0D02A7CD0292}" type="sibTrans" cxnId="{472B5023-86E0-448E-BBDD-BDC9F330FF2C}">
      <dgm:prSet/>
      <dgm:spPr/>
      <dgm:t>
        <a:bodyPr/>
        <a:lstStyle/>
        <a:p>
          <a:endParaRPr lang="lt-LT"/>
        </a:p>
      </dgm:t>
    </dgm:pt>
    <dgm:pt modelId="{2EA51091-269C-44D8-BBD1-98E29654F931}" type="pres">
      <dgm:prSet presAssocID="{E075EF34-C812-42BD-BBF3-5EA3FB4F0DF2}" presName="Name0" presStyleCnt="0">
        <dgm:presLayoutVars>
          <dgm:dir/>
          <dgm:animLvl val="lvl"/>
          <dgm:resizeHandles val="exact"/>
        </dgm:presLayoutVars>
      </dgm:prSet>
      <dgm:spPr/>
    </dgm:pt>
    <dgm:pt modelId="{EDE971D1-2C2B-4929-94E4-58AE20587335}" type="pres">
      <dgm:prSet presAssocID="{A3B4CAA1-0547-4F8E-A424-283003982019}" presName="parTxOnly" presStyleLbl="node1" presStyleIdx="0" presStyleCnt="3" custScaleX="131733" custLinFactX="-6467" custLinFactNeighborX="-100000" custLinFactNeighborY="450">
        <dgm:presLayoutVars>
          <dgm:chMax val="0"/>
          <dgm:chPref val="0"/>
          <dgm:bulletEnabled val="1"/>
        </dgm:presLayoutVars>
      </dgm:prSet>
      <dgm:spPr/>
    </dgm:pt>
    <dgm:pt modelId="{F3E609AD-29E9-4D76-8479-B535C75B1734}" type="pres">
      <dgm:prSet presAssocID="{DB5673E2-A4C6-46BC-A5AA-00A8A2E221BC}" presName="parTxOnlySpace" presStyleCnt="0"/>
      <dgm:spPr/>
    </dgm:pt>
    <dgm:pt modelId="{202D3AB8-93CC-458A-B5AF-9DBD96228B46}" type="pres">
      <dgm:prSet presAssocID="{D732607A-5C94-427D-BEC6-36A9A481EE2A}" presName="parTxOnly" presStyleLbl="node1" presStyleIdx="1" presStyleCnt="3" custScaleX="141325" custScaleY="106854">
        <dgm:presLayoutVars>
          <dgm:chMax val="0"/>
          <dgm:chPref val="0"/>
          <dgm:bulletEnabled val="1"/>
        </dgm:presLayoutVars>
      </dgm:prSet>
      <dgm:spPr/>
    </dgm:pt>
    <dgm:pt modelId="{8A32C082-9A48-4C55-B197-FC22A17CA07C}" type="pres">
      <dgm:prSet presAssocID="{BEA794DD-0AEB-4247-AD40-205555C8479D}" presName="parTxOnlySpace" presStyleCnt="0"/>
      <dgm:spPr/>
    </dgm:pt>
    <dgm:pt modelId="{4567AAA8-2203-48F2-8836-135568F7F51A}" type="pres">
      <dgm:prSet presAssocID="{D6E95371-C230-4A76-879B-98964F4AD6D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650AC13-6319-4112-96A2-6CB5A51E60E1}" type="presOf" srcId="{E075EF34-C812-42BD-BBF3-5EA3FB4F0DF2}" destId="{2EA51091-269C-44D8-BBD1-98E29654F931}" srcOrd="0" destOrd="0" presId="urn:microsoft.com/office/officeart/2005/8/layout/chevron1"/>
    <dgm:cxn modelId="{61C65820-F954-4114-B42E-1D8F0FE38B98}" srcId="{E075EF34-C812-42BD-BBF3-5EA3FB4F0DF2}" destId="{A3B4CAA1-0547-4F8E-A424-283003982019}" srcOrd="0" destOrd="0" parTransId="{21F72FA7-B4A8-4D55-B80F-03E963DD5B70}" sibTransId="{DB5673E2-A4C6-46BC-A5AA-00A8A2E221BC}"/>
    <dgm:cxn modelId="{472B5023-86E0-448E-BBDD-BDC9F330FF2C}" srcId="{E075EF34-C812-42BD-BBF3-5EA3FB4F0DF2}" destId="{D6E95371-C230-4A76-879B-98964F4AD6DA}" srcOrd="2" destOrd="0" parTransId="{241A7649-070B-41B4-AD7C-4F89F5BE9908}" sibTransId="{F9B7B9FE-2CE0-4F0C-BBF8-0D02A7CD0292}"/>
    <dgm:cxn modelId="{FE82FE9C-592B-4359-B6C4-451599F880DB}" type="presOf" srcId="{D6E95371-C230-4A76-879B-98964F4AD6DA}" destId="{4567AAA8-2203-48F2-8836-135568F7F51A}" srcOrd="0" destOrd="0" presId="urn:microsoft.com/office/officeart/2005/8/layout/chevron1"/>
    <dgm:cxn modelId="{9ABDCCAB-DFA7-44BB-B4B1-56EF476D093E}" type="presOf" srcId="{A3B4CAA1-0547-4F8E-A424-283003982019}" destId="{EDE971D1-2C2B-4929-94E4-58AE20587335}" srcOrd="0" destOrd="0" presId="urn:microsoft.com/office/officeart/2005/8/layout/chevron1"/>
    <dgm:cxn modelId="{54101DD5-7A0B-4BBA-9804-41D85163D142}" type="presOf" srcId="{D732607A-5C94-427D-BEC6-36A9A481EE2A}" destId="{202D3AB8-93CC-458A-B5AF-9DBD96228B46}" srcOrd="0" destOrd="0" presId="urn:microsoft.com/office/officeart/2005/8/layout/chevron1"/>
    <dgm:cxn modelId="{003900E1-925A-42D9-889A-363560AB4394}" srcId="{E075EF34-C812-42BD-BBF3-5EA3FB4F0DF2}" destId="{D732607A-5C94-427D-BEC6-36A9A481EE2A}" srcOrd="1" destOrd="0" parTransId="{6F943DD4-7827-4C6C-9F16-A10AE08A94DA}" sibTransId="{BEA794DD-0AEB-4247-AD40-205555C8479D}"/>
    <dgm:cxn modelId="{DEE952AD-0605-4744-B510-C9B25361432A}" type="presParOf" srcId="{2EA51091-269C-44D8-BBD1-98E29654F931}" destId="{EDE971D1-2C2B-4929-94E4-58AE20587335}" srcOrd="0" destOrd="0" presId="urn:microsoft.com/office/officeart/2005/8/layout/chevron1"/>
    <dgm:cxn modelId="{C6388800-85D8-4224-8A10-41663905D94D}" type="presParOf" srcId="{2EA51091-269C-44D8-BBD1-98E29654F931}" destId="{F3E609AD-29E9-4D76-8479-B535C75B1734}" srcOrd="1" destOrd="0" presId="urn:microsoft.com/office/officeart/2005/8/layout/chevron1"/>
    <dgm:cxn modelId="{68553F7A-B052-47F5-9B68-049AEEB479E6}" type="presParOf" srcId="{2EA51091-269C-44D8-BBD1-98E29654F931}" destId="{202D3AB8-93CC-458A-B5AF-9DBD96228B46}" srcOrd="2" destOrd="0" presId="urn:microsoft.com/office/officeart/2005/8/layout/chevron1"/>
    <dgm:cxn modelId="{4101DDC7-CB59-4D2F-9975-63E25CB0B024}" type="presParOf" srcId="{2EA51091-269C-44D8-BBD1-98E29654F931}" destId="{8A32C082-9A48-4C55-B197-FC22A17CA07C}" srcOrd="3" destOrd="0" presId="urn:microsoft.com/office/officeart/2005/8/layout/chevron1"/>
    <dgm:cxn modelId="{CC129AC6-58F5-422E-BE57-01EFCF68FCD9}" type="presParOf" srcId="{2EA51091-269C-44D8-BBD1-98E29654F931}" destId="{4567AAA8-2203-48F2-8836-135568F7F51A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F3EF3-DA6C-4702-A5F2-864818194BAB}">
      <dsp:nvSpPr>
        <dsp:cNvPr id="0" name=""/>
        <dsp:cNvSpPr/>
      </dsp:nvSpPr>
      <dsp:spPr>
        <a:xfrm>
          <a:off x="0" y="531"/>
          <a:ext cx="96567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1F0AC-8FEC-47AD-9C16-AC304C44F8D5}">
      <dsp:nvSpPr>
        <dsp:cNvPr id="0" name=""/>
        <dsp:cNvSpPr/>
      </dsp:nvSpPr>
      <dsp:spPr>
        <a:xfrm>
          <a:off x="0" y="531"/>
          <a:ext cx="965676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Timeframe:</a:t>
          </a:r>
        </a:p>
      </dsp:txBody>
      <dsp:txXfrm>
        <a:off x="0" y="531"/>
        <a:ext cx="9656762" cy="621467"/>
      </dsp:txXfrm>
    </dsp:sp>
    <dsp:sp modelId="{5DE89778-1F94-4340-BC5B-C83704A1AAB1}">
      <dsp:nvSpPr>
        <dsp:cNvPr id="0" name=""/>
        <dsp:cNvSpPr/>
      </dsp:nvSpPr>
      <dsp:spPr>
        <a:xfrm>
          <a:off x="0" y="621999"/>
          <a:ext cx="96567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916DF-84CF-40FB-9D03-FF2A8E80F050}">
      <dsp:nvSpPr>
        <dsp:cNvPr id="0" name=""/>
        <dsp:cNvSpPr/>
      </dsp:nvSpPr>
      <dsp:spPr>
        <a:xfrm>
          <a:off x="0" y="621999"/>
          <a:ext cx="965676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Call for projects opens: 29 May 2024</a:t>
          </a:r>
          <a:endParaRPr lang="en-US" sz="2400" kern="1200" dirty="0"/>
        </a:p>
      </dsp:txBody>
      <dsp:txXfrm>
        <a:off x="0" y="621999"/>
        <a:ext cx="9656762" cy="621467"/>
      </dsp:txXfrm>
    </dsp:sp>
    <dsp:sp modelId="{12E76515-4DF4-441E-80AE-C7EE29CBAD29}">
      <dsp:nvSpPr>
        <dsp:cNvPr id="0" name=""/>
        <dsp:cNvSpPr/>
      </dsp:nvSpPr>
      <dsp:spPr>
        <a:xfrm>
          <a:off x="0" y="1243467"/>
          <a:ext cx="96567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FAE8C-6DCD-45BA-AF34-C1087C7BBB16}">
      <dsp:nvSpPr>
        <dsp:cNvPr id="0" name=""/>
        <dsp:cNvSpPr/>
      </dsp:nvSpPr>
      <dsp:spPr>
        <a:xfrm>
          <a:off x="0" y="1243467"/>
          <a:ext cx="965676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b="0" i="0" kern="1200" dirty="0" err="1"/>
            <a:t>Deadline</a:t>
          </a:r>
          <a:r>
            <a:rPr lang="lt-LT" sz="2400" b="0" i="0" kern="1200" dirty="0"/>
            <a:t> </a:t>
          </a:r>
          <a:r>
            <a:rPr lang="lt-LT" sz="2400" b="0" i="0" kern="1200" dirty="0" err="1"/>
            <a:t>for</a:t>
          </a:r>
          <a:r>
            <a:rPr lang="lt-LT" sz="2400" b="0" i="0" kern="1200" dirty="0"/>
            <a:t> </a:t>
          </a:r>
          <a:r>
            <a:rPr lang="lt-LT" sz="2400" b="0" i="0" kern="1200" dirty="0" err="1"/>
            <a:t>Eureka</a:t>
          </a:r>
          <a:r>
            <a:rPr lang="lt-LT" sz="2400" b="0" i="0" kern="1200" dirty="0"/>
            <a:t> </a:t>
          </a:r>
          <a:r>
            <a:rPr lang="lt-LT" sz="2400" b="0" i="0" kern="1200" dirty="0" err="1"/>
            <a:t>application</a:t>
          </a:r>
          <a:r>
            <a:rPr lang="lt-LT" sz="2400" b="0" i="0" kern="1200" dirty="0"/>
            <a:t>: 25 </a:t>
          </a:r>
          <a:r>
            <a:rPr lang="lt-LT" sz="2400" b="0" i="0" kern="1200" dirty="0" err="1"/>
            <a:t>September</a:t>
          </a:r>
          <a:r>
            <a:rPr lang="lt-LT" sz="2400" b="0" i="0" kern="1200" dirty="0"/>
            <a:t> 2024</a:t>
          </a:r>
          <a:endParaRPr lang="en-US" sz="2400" kern="1200" dirty="0"/>
        </a:p>
      </dsp:txBody>
      <dsp:txXfrm>
        <a:off x="0" y="1243467"/>
        <a:ext cx="9656762" cy="621467"/>
      </dsp:txXfrm>
    </dsp:sp>
    <dsp:sp modelId="{E1111209-B178-45DA-986E-905914B53307}">
      <dsp:nvSpPr>
        <dsp:cNvPr id="0" name=""/>
        <dsp:cNvSpPr/>
      </dsp:nvSpPr>
      <dsp:spPr>
        <a:xfrm>
          <a:off x="0" y="1864935"/>
          <a:ext cx="96567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22CAF-5407-4203-9E1B-F77CFECD9AC0}">
      <dsp:nvSpPr>
        <dsp:cNvPr id="0" name=""/>
        <dsp:cNvSpPr/>
      </dsp:nvSpPr>
      <dsp:spPr>
        <a:xfrm>
          <a:off x="0" y="1864935"/>
          <a:ext cx="965676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International deadline for applications: </a:t>
          </a:r>
          <a:r>
            <a:rPr lang="en-US" sz="1700" b="1" kern="1200" dirty="0"/>
            <a:t>25 September 2024 16</a:t>
          </a:r>
          <a:r>
            <a:rPr lang="lt-LT" sz="1700" b="1" kern="1200" dirty="0"/>
            <a:t>:</a:t>
          </a:r>
          <a:r>
            <a:rPr lang="en-US" sz="1700" b="1" kern="1200" dirty="0"/>
            <a:t>00</a:t>
          </a:r>
          <a:r>
            <a:rPr lang="lt-LT" sz="1700" b="1" kern="1200" dirty="0"/>
            <a:t> </a:t>
          </a:r>
          <a:r>
            <a:rPr lang="en-US" sz="1700" b="1" kern="1200" dirty="0"/>
            <a:t>CEST</a:t>
          </a:r>
          <a:endParaRPr lang="lt-LT" sz="1700" b="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/>
            <a:t>National deadline for applications: </a:t>
          </a:r>
          <a:r>
            <a:rPr lang="en-US" sz="1700" b="1" kern="1200" dirty="0"/>
            <a:t>25 September 2024 </a:t>
          </a:r>
          <a:r>
            <a:rPr lang="lt-LT" sz="1700" b="1" kern="1200" dirty="0"/>
            <a:t>23:59 </a:t>
          </a:r>
          <a:r>
            <a:rPr lang="en-US" sz="1700" b="1" kern="1200" dirty="0"/>
            <a:t>CEST</a:t>
          </a:r>
          <a:endParaRPr lang="lt-LT" sz="1700" b="1" kern="1200" dirty="0"/>
        </a:p>
      </dsp:txBody>
      <dsp:txXfrm>
        <a:off x="0" y="1864935"/>
        <a:ext cx="9656762" cy="621467"/>
      </dsp:txXfrm>
    </dsp:sp>
    <dsp:sp modelId="{19FAFAE8-25C4-4D9F-9C01-6F2D16B70ECF}">
      <dsp:nvSpPr>
        <dsp:cNvPr id="0" name=""/>
        <dsp:cNvSpPr/>
      </dsp:nvSpPr>
      <dsp:spPr>
        <a:xfrm>
          <a:off x="0" y="2486402"/>
          <a:ext cx="96567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AF9C3-CA4B-4199-9CB8-92B721ADE82B}">
      <dsp:nvSpPr>
        <dsp:cNvPr id="0" name=""/>
        <dsp:cNvSpPr/>
      </dsp:nvSpPr>
      <dsp:spPr>
        <a:xfrm>
          <a:off x="0" y="2486402"/>
          <a:ext cx="965676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Call budget: 1.0 million euro</a:t>
          </a:r>
          <a:r>
            <a:rPr lang="lt-LT" sz="2400" kern="1200" dirty="0"/>
            <a:t> (</a:t>
          </a:r>
          <a:r>
            <a:rPr lang="lt-LT" sz="2400" kern="1200" dirty="0" err="1"/>
            <a:t>max</a:t>
          </a:r>
          <a:r>
            <a:rPr lang="lt-LT" sz="2400" kern="1200" dirty="0"/>
            <a:t>. 300 000,00 </a:t>
          </a:r>
          <a:r>
            <a:rPr lang="lt-LT" sz="2400" kern="1200" dirty="0" err="1"/>
            <a:t>euros</a:t>
          </a:r>
          <a:r>
            <a:rPr lang="lt-LT" sz="2400" kern="1200" dirty="0"/>
            <a:t> per </a:t>
          </a:r>
          <a:r>
            <a:rPr lang="lt-LT" sz="2400" kern="1200" dirty="0" err="1"/>
            <a:t>project</a:t>
          </a:r>
          <a:r>
            <a:rPr lang="lt-LT" sz="2400" kern="1200" dirty="0"/>
            <a:t>)</a:t>
          </a:r>
          <a:endParaRPr lang="en-US" sz="2400" kern="1200" dirty="0"/>
        </a:p>
      </dsp:txBody>
      <dsp:txXfrm>
        <a:off x="0" y="2486402"/>
        <a:ext cx="9656762" cy="621467"/>
      </dsp:txXfrm>
    </dsp:sp>
    <dsp:sp modelId="{5D10CD36-E288-4926-AA06-D306018B9E4A}">
      <dsp:nvSpPr>
        <dsp:cNvPr id="0" name=""/>
        <dsp:cNvSpPr/>
      </dsp:nvSpPr>
      <dsp:spPr>
        <a:xfrm>
          <a:off x="0" y="3107870"/>
          <a:ext cx="96567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83E645-E14F-4F6D-BCF2-34BAE1D2182A}">
      <dsp:nvSpPr>
        <dsp:cNvPr id="0" name=""/>
        <dsp:cNvSpPr/>
      </dsp:nvSpPr>
      <dsp:spPr>
        <a:xfrm>
          <a:off x="0" y="3107870"/>
          <a:ext cx="965676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International applications are submitted at: </a:t>
          </a:r>
          <a:r>
            <a:rPr lang="en-US" sz="2400" kern="1200" dirty="0">
              <a:hlinkClick xmlns:r="http://schemas.openxmlformats.org/officeDocument/2006/relationships" r:id="rId1"/>
            </a:rPr>
            <a:t>www.smartsimple.ie</a:t>
          </a:r>
          <a:r>
            <a:rPr lang="en-US" sz="2400" kern="1200" dirty="0"/>
            <a:t> (in English)</a:t>
          </a:r>
          <a:endParaRPr lang="lt-LT" sz="1000" b="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lt-LT" sz="2400" b="0" i="0" kern="1200" dirty="0"/>
          </a:br>
          <a:r>
            <a:rPr lang="en-US" sz="2400" b="0" i="0" kern="1200" dirty="0"/>
            <a:t>National</a:t>
          </a:r>
          <a:r>
            <a:rPr lang="lt-LT" sz="2400" b="0" i="0" kern="1200" dirty="0"/>
            <a:t> </a:t>
          </a:r>
          <a:r>
            <a:rPr lang="lt-LT" sz="2400" b="0" i="0" kern="1200" dirty="0" err="1"/>
            <a:t>applications</a:t>
          </a:r>
          <a:r>
            <a:rPr lang="lt-LT" sz="2400" b="0" i="0" kern="1200" dirty="0"/>
            <a:t> are </a:t>
          </a:r>
          <a:r>
            <a:rPr lang="lt-LT" sz="2400" b="0" i="0" kern="1200" dirty="0" err="1"/>
            <a:t>submitted</a:t>
          </a:r>
          <a:r>
            <a:rPr lang="en-US" sz="2400" b="0" i="0" kern="1200" dirty="0"/>
            <a:t> by email: </a:t>
          </a:r>
          <a:r>
            <a:rPr lang="lt-LT" sz="2400" b="0" kern="1200" dirty="0" err="1">
              <a:hlinkClick xmlns:r="http://schemas.openxmlformats.org/officeDocument/2006/relationships" r:id="rId2"/>
            </a:rPr>
            <a:t>eureka</a:t>
          </a:r>
          <a:r>
            <a:rPr lang="en-US" sz="2400" b="0" kern="1200" dirty="0">
              <a:hlinkClick xmlns:r="http://schemas.openxmlformats.org/officeDocument/2006/relationships" r:id="rId2"/>
            </a:rPr>
            <a:t>@lmt.lt</a:t>
          </a:r>
          <a:r>
            <a:rPr lang="lt-LT" sz="2400" b="0" kern="1200" dirty="0"/>
            <a:t> (</a:t>
          </a:r>
          <a:r>
            <a:rPr lang="en-US" sz="2400" b="0" kern="1200" dirty="0"/>
            <a:t>in </a:t>
          </a:r>
          <a:r>
            <a:rPr lang="lt-LT" sz="2400" b="0" kern="1200" dirty="0"/>
            <a:t>L</a:t>
          </a:r>
          <a:r>
            <a:rPr lang="en-US" sz="2400" b="0" kern="1200" dirty="0" err="1"/>
            <a:t>ithuanian</a:t>
          </a:r>
          <a:r>
            <a:rPr lang="lt-LT" sz="2400" b="0" kern="1200" dirty="0"/>
            <a:t>)</a:t>
          </a:r>
          <a:endParaRPr lang="en-US" sz="2400" kern="1200" dirty="0"/>
        </a:p>
      </dsp:txBody>
      <dsp:txXfrm>
        <a:off x="0" y="3107870"/>
        <a:ext cx="9656762" cy="621467"/>
      </dsp:txXfrm>
    </dsp:sp>
    <dsp:sp modelId="{8E8AE49C-4811-4E91-9621-5EAA4B30043D}">
      <dsp:nvSpPr>
        <dsp:cNvPr id="0" name=""/>
        <dsp:cNvSpPr/>
      </dsp:nvSpPr>
      <dsp:spPr>
        <a:xfrm>
          <a:off x="0" y="3729338"/>
          <a:ext cx="965676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A3DBB7-D7BD-448E-8D6B-43A5CD4D737E}">
      <dsp:nvSpPr>
        <dsp:cNvPr id="0" name=""/>
        <dsp:cNvSpPr/>
      </dsp:nvSpPr>
      <dsp:spPr>
        <a:xfrm>
          <a:off x="0" y="3729338"/>
          <a:ext cx="9656762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0" y="3729338"/>
        <a:ext cx="9656762" cy="6214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971D1-2C2B-4929-94E4-58AE20587335}">
      <dsp:nvSpPr>
        <dsp:cNvPr id="0" name=""/>
        <dsp:cNvSpPr/>
      </dsp:nvSpPr>
      <dsp:spPr>
        <a:xfrm>
          <a:off x="0" y="502262"/>
          <a:ext cx="2847356" cy="86458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National evaluation: </a:t>
          </a:r>
          <a:r>
            <a:rPr lang="lt-LT" sz="1400" b="0" i="0" kern="1200" dirty="0"/>
            <a:t>f</a:t>
          </a:r>
          <a:r>
            <a:rPr lang="en-US" sz="1400" b="0" i="0" kern="1200" dirty="0"/>
            <a:t>rom October 2024</a:t>
          </a:r>
          <a:endParaRPr lang="lt-LT" sz="1400" kern="1200" dirty="0"/>
        </a:p>
      </dsp:txBody>
      <dsp:txXfrm>
        <a:off x="432292" y="502262"/>
        <a:ext cx="1982772" cy="864584"/>
      </dsp:txXfrm>
    </dsp:sp>
    <dsp:sp modelId="{202D3AB8-93CC-458A-B5AF-9DBD96228B46}">
      <dsp:nvSpPr>
        <dsp:cNvPr id="0" name=""/>
        <dsp:cNvSpPr/>
      </dsp:nvSpPr>
      <dsp:spPr>
        <a:xfrm>
          <a:off x="2631702" y="468742"/>
          <a:ext cx="3054684" cy="923842"/>
        </a:xfrm>
        <a:prstGeom prst="chevron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E</a:t>
          </a:r>
          <a:r>
            <a:rPr lang="lt-LT" sz="1400" b="0" i="0" kern="1200" dirty="0"/>
            <a:t>UREKA</a:t>
          </a:r>
          <a:r>
            <a:rPr lang="en-US" sz="1400" b="0" i="0" kern="1200" dirty="0"/>
            <a:t> label is given and funding decisions are made: </a:t>
          </a:r>
          <a:r>
            <a:rPr lang="lt-LT" sz="1400" b="0" i="0" kern="1200" dirty="0"/>
            <a:t>f</a:t>
          </a:r>
          <a:r>
            <a:rPr lang="en-US" sz="1400" b="0" i="0" kern="1200" dirty="0"/>
            <a:t>rom December 2024</a:t>
          </a:r>
          <a:endParaRPr lang="lt-LT" sz="1400" kern="1200" dirty="0"/>
        </a:p>
      </dsp:txBody>
      <dsp:txXfrm>
        <a:off x="3093623" y="468742"/>
        <a:ext cx="2130842" cy="923842"/>
      </dsp:txXfrm>
    </dsp:sp>
    <dsp:sp modelId="{4567AAA8-2203-48F2-8836-135568F7F51A}">
      <dsp:nvSpPr>
        <dsp:cNvPr id="0" name=""/>
        <dsp:cNvSpPr/>
      </dsp:nvSpPr>
      <dsp:spPr>
        <a:xfrm>
          <a:off x="5470240" y="498371"/>
          <a:ext cx="2161460" cy="864584"/>
        </a:xfrm>
        <a:prstGeom prst="chevron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Projects start: </a:t>
          </a:r>
          <a:r>
            <a:rPr lang="lt-LT" sz="1400" b="0" i="0" kern="1200" dirty="0"/>
            <a:t>f</a:t>
          </a:r>
          <a:r>
            <a:rPr lang="en-US" sz="1400" b="0" i="0" kern="1200" dirty="0"/>
            <a:t>rom December 2024</a:t>
          </a:r>
          <a:endParaRPr lang="lt-LT" sz="1400" kern="1200" dirty="0"/>
        </a:p>
      </dsp:txBody>
      <dsp:txXfrm>
        <a:off x="5902532" y="498371"/>
        <a:ext cx="1296876" cy="864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3D8FE-D62E-4D96-AD57-729C5C06B091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85A9F-11F7-45A4-9C0D-3C830E5A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lt-LT" sz="12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85A9F-11F7-45A4-9C0D-3C830E5A93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The national funding body is the Research Council of Lithuania. Participation in this EUREKA network call offers several distinct advantages.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85A9F-11F7-45A4-9C0D-3C830E5A93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3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Each Lithuanian participant will be invited to register in the national e-grant system and asked to upload a PDF of the EUREKA application, including national declarations, financial viability documents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85A9F-11F7-45A4-9C0D-3C830E5A93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5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085A9F-11F7-45A4-9C0D-3C830E5A93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5998" y="1563726"/>
            <a:ext cx="6527801" cy="2193138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ts val="3400"/>
              </a:lnSpc>
              <a:defRPr lang="en-GB" sz="3600" b="1" kern="1200" dirty="0">
                <a:solidFill>
                  <a:srgbClr val="5A5A5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5997" y="3972442"/>
            <a:ext cx="6527801" cy="128535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600" y="3864653"/>
            <a:ext cx="7603067" cy="0"/>
          </a:xfrm>
          <a:prstGeom prst="line">
            <a:avLst/>
          </a:prstGeom>
          <a:ln w="6350">
            <a:solidFill>
              <a:srgbClr val="3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0" y="0"/>
            <a:ext cx="12192000" cy="1455938"/>
            <a:chOff x="0" y="0"/>
            <a:chExt cx="101854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33782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29000" y="0"/>
              <a:ext cx="3378200" cy="6858000"/>
            </a:xfrm>
            <a:prstGeom prst="rect">
              <a:avLst/>
            </a:prstGeom>
            <a:solidFill>
              <a:srgbClr val="CFE3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07200" y="0"/>
              <a:ext cx="3378200" cy="6858000"/>
            </a:xfrm>
            <a:prstGeom prst="rect">
              <a:avLst/>
            </a:prstGeom>
            <a:solidFill>
              <a:srgbClr val="DCF1F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2846024"/>
            <a:ext cx="1604124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08" y="2824252"/>
            <a:ext cx="678859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4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0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8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5998" y="1563726"/>
            <a:ext cx="6527801" cy="2193138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ts val="3400"/>
              </a:lnSpc>
              <a:defRPr lang="en-GB" sz="3600" b="1" kern="1200" dirty="0">
                <a:solidFill>
                  <a:srgbClr val="5A5A5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5997" y="3972442"/>
            <a:ext cx="6527801" cy="128535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600" y="3864653"/>
            <a:ext cx="7603067" cy="0"/>
          </a:xfrm>
          <a:prstGeom prst="line">
            <a:avLst/>
          </a:prstGeom>
          <a:ln w="6350">
            <a:solidFill>
              <a:srgbClr val="3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 userDrawn="1"/>
        </p:nvGrpSpPr>
        <p:grpSpPr>
          <a:xfrm>
            <a:off x="0" y="0"/>
            <a:ext cx="12192000" cy="1455938"/>
            <a:chOff x="0" y="0"/>
            <a:chExt cx="101854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33782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29000" y="0"/>
              <a:ext cx="3378200" cy="6858000"/>
            </a:xfrm>
            <a:prstGeom prst="rect">
              <a:avLst/>
            </a:prstGeom>
            <a:solidFill>
              <a:srgbClr val="CFE3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07200" y="0"/>
              <a:ext cx="3378200" cy="6858000"/>
            </a:xfrm>
            <a:prstGeom prst="rect">
              <a:avLst/>
            </a:prstGeom>
            <a:solidFill>
              <a:srgbClr val="DCF1F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66" y="2836902"/>
            <a:ext cx="2606068" cy="10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2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defRPr lang="en-US" sz="2800" b="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594900" indent="-342900">
              <a:defRPr lang="en-US" sz="24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2pPr>
            <a:lvl3pPr marL="846900" indent="-342900">
              <a:defRPr lang="en-US" sz="22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3pPr>
            <a:lvl4pPr marL="1041750" indent="-285750">
              <a:defRPr lang="en-US" sz="20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4pPr>
            <a:lvl5pPr marL="1293750" indent="-285750">
              <a:defRPr lang="en-GB" sz="1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52000" lvl="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Edit Master text styles</a:t>
            </a:r>
          </a:p>
          <a:p>
            <a:pPr marL="504000" lvl="1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756000" lvl="2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08000" lvl="3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260000" lvl="4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32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04538" y="0"/>
            <a:ext cx="8087461" cy="1313895"/>
            <a:chOff x="3429000" y="0"/>
            <a:chExt cx="6756400" cy="6858000"/>
          </a:xfrm>
        </p:grpSpPr>
        <p:sp>
          <p:nvSpPr>
            <p:cNvPr id="9" name="Rectangle 8"/>
            <p:cNvSpPr/>
            <p:nvPr/>
          </p:nvSpPr>
          <p:spPr>
            <a:xfrm>
              <a:off x="3429000" y="0"/>
              <a:ext cx="3378200" cy="6858000"/>
            </a:xfrm>
            <a:prstGeom prst="rect">
              <a:avLst/>
            </a:prstGeom>
            <a:solidFill>
              <a:srgbClr val="CFE3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07200" y="0"/>
              <a:ext cx="3378200" cy="6858000"/>
            </a:xfrm>
            <a:prstGeom prst="rect">
              <a:avLst/>
            </a:prstGeom>
            <a:solidFill>
              <a:srgbClr val="DCF1F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393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GB" sz="3000" b="1" kern="1200" cap="all" dirty="0" smtClean="0">
                <a:solidFill>
                  <a:srgbClr val="5A5A5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594900" indent="-342900">
              <a:defRPr lang="en-US" sz="24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2pPr>
            <a:lvl3pPr marL="846900" indent="-342900">
              <a:defRPr lang="en-US" sz="22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3pPr>
            <a:lvl4pPr marL="1041750" indent="-285750">
              <a:defRPr lang="en-US" sz="20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4pPr>
            <a:lvl5pPr marL="1293750" indent="-285750">
              <a:defRPr lang="en-GB" sz="1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52000" lvl="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Edit Master text styles</a:t>
            </a:r>
          </a:p>
          <a:p>
            <a:pPr marL="504000" lvl="1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756000" lvl="2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08000" lvl="3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260000" lvl="4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594900" indent="-342900">
              <a:defRPr lang="en-US" sz="24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2pPr>
            <a:lvl3pPr marL="846900" indent="-342900">
              <a:defRPr lang="en-US" sz="22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3pPr>
            <a:lvl4pPr marL="1041750" indent="-285750">
              <a:defRPr lang="en-US" sz="20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4pPr>
            <a:lvl5pPr marL="1293750" indent="-285750">
              <a:defRPr lang="en-GB" sz="1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52000" lvl="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Edit Master text styles</a:t>
            </a:r>
          </a:p>
          <a:p>
            <a:pPr marL="504000" lvl="1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756000" lvl="2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08000" lvl="3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260000" lvl="4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2" y="585926"/>
            <a:ext cx="6561445" cy="550416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GB" sz="3000" b="1" kern="1200" cap="all" dirty="0" smtClean="0">
                <a:solidFill>
                  <a:srgbClr val="5A5A5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lang="en-US" sz="2400" b="1" kern="1200" dirty="0" smtClean="0">
                <a:solidFill>
                  <a:srgbClr val="5EBCE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1" kern="1200" dirty="0" smtClean="0">
                <a:solidFill>
                  <a:srgbClr val="5EBCE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18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60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214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26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defRPr lang="en-US" sz="2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594900" indent="-342900">
              <a:defRPr lang="en-US" sz="24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2pPr>
            <a:lvl3pPr marL="846900" indent="-342900">
              <a:defRPr lang="en-US" sz="22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3pPr>
            <a:lvl4pPr marL="1041750" indent="-285750">
              <a:defRPr lang="en-US" sz="20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4pPr>
            <a:lvl5pPr marL="1293750" indent="-285750">
              <a:defRPr lang="en-GB" sz="1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52000" lvl="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Edit Master text styles</a:t>
            </a:r>
          </a:p>
          <a:p>
            <a:pPr marL="504000" lvl="1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756000" lvl="2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08000" lvl="3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260000" lvl="4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179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50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86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995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405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53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408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024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229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9258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8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04538" y="0"/>
            <a:ext cx="8087461" cy="1313895"/>
            <a:chOff x="3429000" y="0"/>
            <a:chExt cx="6756400" cy="6858000"/>
          </a:xfrm>
        </p:grpSpPr>
        <p:sp>
          <p:nvSpPr>
            <p:cNvPr id="9" name="Rectangle 8"/>
            <p:cNvSpPr/>
            <p:nvPr/>
          </p:nvSpPr>
          <p:spPr>
            <a:xfrm>
              <a:off x="3429000" y="0"/>
              <a:ext cx="3378200" cy="6858000"/>
            </a:xfrm>
            <a:prstGeom prst="rect">
              <a:avLst/>
            </a:prstGeom>
            <a:solidFill>
              <a:srgbClr val="CFE3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07200" y="0"/>
              <a:ext cx="3378200" cy="6858000"/>
            </a:xfrm>
            <a:prstGeom prst="rect">
              <a:avLst/>
            </a:prstGeom>
            <a:solidFill>
              <a:srgbClr val="DCF1F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49343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7006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507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02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GB" sz="3000" b="1" kern="1200" cap="all" dirty="0" smtClean="0">
                <a:solidFill>
                  <a:srgbClr val="5A5A5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594900" indent="-342900">
              <a:defRPr lang="en-US" sz="24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2pPr>
            <a:lvl3pPr marL="846900" indent="-342900">
              <a:defRPr lang="en-US" sz="22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3pPr>
            <a:lvl4pPr marL="1041750" indent="-285750">
              <a:defRPr lang="en-US" sz="20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4pPr>
            <a:lvl5pPr marL="1293750" indent="-285750">
              <a:defRPr lang="en-GB" sz="1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52000" lvl="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Edit Master text styles</a:t>
            </a:r>
          </a:p>
          <a:p>
            <a:pPr marL="504000" lvl="1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756000" lvl="2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08000" lvl="3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260000" lvl="4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594900" indent="-342900">
              <a:defRPr lang="en-US" sz="24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2pPr>
            <a:lvl3pPr marL="846900" indent="-342900">
              <a:defRPr lang="en-US" sz="22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3pPr>
            <a:lvl4pPr marL="1041750" indent="-285750">
              <a:defRPr lang="en-US" sz="20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4pPr>
            <a:lvl5pPr marL="1293750" indent="-285750">
              <a:defRPr lang="en-GB" sz="1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52000" lvl="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Edit Master text styles</a:t>
            </a:r>
          </a:p>
          <a:p>
            <a:pPr marL="504000" lvl="1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756000" lvl="2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08000" lvl="3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260000" lvl="4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89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2" y="585926"/>
            <a:ext cx="6561445" cy="550416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lang="en-GB" sz="3000" b="1" kern="1200" cap="all" dirty="0" smtClean="0">
                <a:solidFill>
                  <a:srgbClr val="5A5A5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ts val="3000"/>
              </a:lnSpc>
              <a:buNone/>
              <a:defRPr lang="en-US" sz="2400" b="1" kern="1200" dirty="0" smtClean="0">
                <a:solidFill>
                  <a:srgbClr val="5EBCE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1" kern="1200" dirty="0" smtClean="0">
                <a:solidFill>
                  <a:srgbClr val="5EBCE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8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2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44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3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1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01854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33782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429000" y="0"/>
              <a:ext cx="3378200" cy="6858000"/>
            </a:xfrm>
            <a:prstGeom prst="rect">
              <a:avLst/>
            </a:prstGeom>
            <a:solidFill>
              <a:srgbClr val="CFE3D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07200" y="0"/>
              <a:ext cx="3378200" cy="6858000"/>
            </a:xfrm>
            <a:prstGeom prst="rect">
              <a:avLst/>
            </a:prstGeom>
            <a:solidFill>
              <a:srgbClr val="DCF1F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598" y="588434"/>
            <a:ext cx="6553202" cy="548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2000" lvl="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Edit Master text styles</a:t>
            </a:r>
          </a:p>
          <a:p>
            <a:pPr marL="504000" lvl="1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756000" lvl="2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08000" lvl="3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260000" lvl="4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600" y="1159553"/>
            <a:ext cx="7603067" cy="0"/>
          </a:xfrm>
          <a:prstGeom prst="line">
            <a:avLst/>
          </a:prstGeom>
          <a:ln w="6350">
            <a:solidFill>
              <a:srgbClr val="3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3" y="408383"/>
            <a:ext cx="1692283" cy="7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4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algn="l" defTabSz="914400" rtl="0" eaLnBrk="1" latinLnBrk="0" hangingPunct="1">
        <a:lnSpc>
          <a:spcPts val="3400"/>
        </a:lnSpc>
        <a:spcBef>
          <a:spcPct val="0"/>
        </a:spcBef>
        <a:buNone/>
        <a:defRPr lang="en-GB" sz="3000" b="1" kern="1200" cap="all" dirty="0" smtClean="0">
          <a:solidFill>
            <a:srgbClr val="5A5A5C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rgbClr val="464646"/>
          </a:solidFill>
          <a:latin typeface="+mn-lt"/>
          <a:ea typeface="+mn-ea"/>
          <a:cs typeface="+mn-cs"/>
        </a:defRPr>
      </a:lvl1pPr>
      <a:lvl2pPr marL="846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464646"/>
          </a:solidFill>
          <a:latin typeface="+mn-lt"/>
          <a:ea typeface="+mn-ea"/>
          <a:cs typeface="+mn-cs"/>
        </a:defRPr>
      </a:lvl2pPr>
      <a:lvl3pPr marL="594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200" kern="1200" dirty="0" smtClean="0">
          <a:solidFill>
            <a:srgbClr val="464646"/>
          </a:solidFill>
          <a:latin typeface="+mn-lt"/>
          <a:ea typeface="+mn-ea"/>
          <a:cs typeface="+mn-cs"/>
        </a:defRPr>
      </a:lvl3pPr>
      <a:lvl4pPr marL="1041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464646"/>
          </a:solidFill>
          <a:latin typeface="+mn-lt"/>
          <a:ea typeface="+mn-ea"/>
          <a:cs typeface="+mn-cs"/>
        </a:defRPr>
      </a:lvl4pPr>
      <a:lvl5pPr marL="1293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 dirty="0" smtClean="0">
          <a:solidFill>
            <a:srgbClr val="4646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598" y="588434"/>
            <a:ext cx="6553202" cy="548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0422" y="1825625"/>
            <a:ext cx="96033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2000" lvl="0" indent="-252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dirty="0"/>
              <a:t>Edit Master text styles</a:t>
            </a:r>
          </a:p>
          <a:p>
            <a:pPr marL="504000" lvl="1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Second level</a:t>
            </a:r>
          </a:p>
          <a:p>
            <a:pPr marL="756000" lvl="2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1008000" lvl="3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260000" lvl="4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800600" y="1159553"/>
            <a:ext cx="7603067" cy="0"/>
          </a:xfrm>
          <a:prstGeom prst="line">
            <a:avLst/>
          </a:prstGeom>
          <a:ln w="6350">
            <a:solidFill>
              <a:srgbClr val="3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3" y="408383"/>
            <a:ext cx="1692283" cy="7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7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algn="l" defTabSz="914400" rtl="0" eaLnBrk="1" latinLnBrk="0" hangingPunct="1">
        <a:lnSpc>
          <a:spcPts val="3400"/>
        </a:lnSpc>
        <a:spcBef>
          <a:spcPct val="0"/>
        </a:spcBef>
        <a:buNone/>
        <a:defRPr lang="en-GB" sz="3000" b="1" kern="1200" cap="all" dirty="0" smtClean="0">
          <a:solidFill>
            <a:srgbClr val="5A5A5C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1" kern="1200" dirty="0" smtClean="0">
          <a:solidFill>
            <a:srgbClr val="5EBCE0"/>
          </a:solidFill>
          <a:latin typeface="+mn-lt"/>
          <a:ea typeface="+mn-ea"/>
          <a:cs typeface="+mn-cs"/>
        </a:defRPr>
      </a:lvl1pPr>
      <a:lvl2pPr marL="846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464646"/>
          </a:solidFill>
          <a:latin typeface="+mn-lt"/>
          <a:ea typeface="+mn-ea"/>
          <a:cs typeface="+mn-cs"/>
        </a:defRPr>
      </a:lvl2pPr>
      <a:lvl3pPr marL="594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200" kern="1200" dirty="0" smtClean="0">
          <a:solidFill>
            <a:srgbClr val="464646"/>
          </a:solidFill>
          <a:latin typeface="+mn-lt"/>
          <a:ea typeface="+mn-ea"/>
          <a:cs typeface="+mn-cs"/>
        </a:defRPr>
      </a:lvl3pPr>
      <a:lvl4pPr marL="1041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464646"/>
          </a:solidFill>
          <a:latin typeface="+mn-lt"/>
          <a:ea typeface="+mn-ea"/>
          <a:cs typeface="+mn-cs"/>
        </a:defRPr>
      </a:lvl4pPr>
      <a:lvl5pPr marL="12937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 dirty="0" smtClean="0">
          <a:solidFill>
            <a:srgbClr val="4646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E133-C8DB-451D-8306-5F20DEE6112A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4014E-2A31-4F11-85A9-E6C4C61CE30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DDD67152-8A87-CEF7-BC07-1421914FC8C3}"/>
              </a:ext>
            </a:extLst>
          </p:cNvPr>
          <p:cNvCxnSpPr/>
          <p:nvPr userDrawn="1"/>
        </p:nvCxnSpPr>
        <p:spPr>
          <a:xfrm>
            <a:off x="4800600" y="1159553"/>
            <a:ext cx="7603067" cy="0"/>
          </a:xfrm>
          <a:prstGeom prst="line">
            <a:avLst/>
          </a:prstGeom>
          <a:ln w="6350">
            <a:solidFill>
              <a:srgbClr val="3B3C3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CCD50AC0-B174-02A7-4D09-8DCAD5B6460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93" y="408383"/>
            <a:ext cx="1692283" cy="7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5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lektine.l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4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slideLayout" Target="../slideLayouts/slideLayout24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jpeg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2.jp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hyperlink" Target="mailto:justina.ruksnaite@lmt.lt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hyperlink" Target="mailto:inga.masilionyte@lmt.l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3064" y="2731166"/>
            <a:ext cx="8543652" cy="1839329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Eureka lightweighting </a:t>
            </a:r>
            <a:br>
              <a:rPr lang="lt-LT" sz="4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r>
              <a:rPr lang="en-US" sz="4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call 2024</a:t>
            </a:r>
            <a:br>
              <a:rPr lang="lt-LT" sz="4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r>
              <a:rPr lang="lt-LT" sz="4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4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lt-LT" sz="40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</a:br>
            <a:r>
              <a:rPr lang="lt-LT" b="0" i="0" cap="none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Lithuanian</a:t>
            </a:r>
            <a:r>
              <a:rPr lang="en-US" b="0" i="0" cap="none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eligibility criteria and funding information</a:t>
            </a:r>
            <a:br>
              <a:rPr lang="en-US" b="0" i="0" cap="none" dirty="0">
                <a:solidFill>
                  <a:srgbClr val="0F0F0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</a:br>
            <a:br>
              <a:rPr lang="lt-LT" b="0" cap="none" dirty="0"/>
            </a:br>
            <a:endParaRPr lang="en-GB" b="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8915" y="4440651"/>
            <a:ext cx="6527801" cy="2294246"/>
          </a:xfrm>
        </p:spPr>
        <p:txBody>
          <a:bodyPr>
            <a:normAutofit/>
          </a:bodyPr>
          <a:lstStyle/>
          <a:p>
            <a:endParaRPr lang="lt-LT" dirty="0"/>
          </a:p>
          <a:p>
            <a:pPr algn="r"/>
            <a:r>
              <a:rPr lang="lt-LT" sz="1800" dirty="0">
                <a:solidFill>
                  <a:schemeClr val="tx1"/>
                </a:solidFill>
              </a:rPr>
              <a:t>Justina Rukšnaitė</a:t>
            </a:r>
          </a:p>
          <a:p>
            <a:pPr algn="r"/>
            <a:r>
              <a:rPr lang="lt-LT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</a:t>
            </a:r>
            <a:r>
              <a:rPr lang="lt-LT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lt-LT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Business</a:t>
            </a:r>
            <a:r>
              <a:rPr lang="lt-LT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Cooperation</a:t>
            </a:r>
            <a:r>
              <a:rPr lang="lt-LT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</a:t>
            </a:r>
            <a:endParaRPr lang="lt-L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C8A1D961-F68E-545D-130E-6795D28D9E2F}"/>
              </a:ext>
            </a:extLst>
          </p:cNvPr>
          <p:cNvSpPr/>
          <p:nvPr/>
        </p:nvSpPr>
        <p:spPr>
          <a:xfrm>
            <a:off x="1810753" y="2731167"/>
            <a:ext cx="1876926" cy="11911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dirty="0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AFEFB2A3-FCD4-C4BB-108F-11508C3F7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99" y="2142476"/>
            <a:ext cx="3695373" cy="1544431"/>
          </a:xfrm>
          <a:prstGeom prst="rect">
            <a:avLst/>
          </a:prstGeom>
        </p:spPr>
      </p:pic>
      <p:pic>
        <p:nvPicPr>
          <p:cNvPr id="7" name="Paveikslėlis 6" descr="Paveikslėlis, kuriame yra Šriftas, Grafika, tekstas, grafinis dizainas&#10;&#10;Automatiškai sugeneruotas aprašymas">
            <a:extLst>
              <a:ext uri="{FF2B5EF4-FFF2-40B4-BE49-F238E27FC236}">
                <a16:creationId xmlns:a16="http://schemas.microsoft.com/office/drawing/2014/main" id="{01D14CDC-2BE4-8A15-B990-F355D57F0D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48" y="3802945"/>
            <a:ext cx="3291131" cy="1233167"/>
          </a:xfrm>
          <a:prstGeom prst="rect">
            <a:avLst/>
          </a:prstGeom>
        </p:spPr>
      </p:pic>
      <p:pic>
        <p:nvPicPr>
          <p:cNvPr id="47" name="Garsas 46">
            <a:hlinkClick r:id="" action="ppaction://media"/>
            <a:extLst>
              <a:ext uri="{FF2B5EF4-FFF2-40B4-BE49-F238E27FC236}">
                <a16:creationId xmlns:a16="http://schemas.microsoft.com/office/drawing/2014/main" id="{10C00484-E62F-8E87-1ADC-F12A38B85C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958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2"/>
    </mc:Choice>
    <mc:Fallback xmlns="">
      <p:transition spd="slow" advTm="11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urinio vietos rezervavimo ženklas 5">
            <a:extLst>
              <a:ext uri="{FF2B5EF4-FFF2-40B4-BE49-F238E27FC236}">
                <a16:creationId xmlns:a16="http://schemas.microsoft.com/office/drawing/2014/main" id="{3896CFB6-93EF-D494-2806-B697683F52CA}"/>
              </a:ext>
            </a:extLst>
          </p:cNvPr>
          <p:cNvSpPr txBox="1">
            <a:spLocks/>
          </p:cNvSpPr>
          <p:nvPr/>
        </p:nvSpPr>
        <p:spPr>
          <a:xfrm>
            <a:off x="762001" y="2329549"/>
            <a:ext cx="6693158" cy="3769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b="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594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2pPr>
            <a:lvl3pPr marL="8469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3pPr>
            <a:lvl4pPr marL="1041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4pPr>
            <a:lvl5pPr marL="12937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solidFill>
                  <a:srgbClr val="0D0D0D"/>
                </a:solidFill>
                <a:effectLst/>
                <a:ea typeface="Aptos" panose="020B0004020202020204" pitchFamily="34" charset="0"/>
              </a:rPr>
              <a:t>The EUREKA Network instrument encourages research and study institutions to develop innovative products based on the results of R&amp;D.</a:t>
            </a:r>
            <a:endParaRPr lang="lt-LT" sz="2200" dirty="0">
              <a:solidFill>
                <a:srgbClr val="0D0D0D"/>
              </a:solidFill>
              <a:effectLst/>
              <a:ea typeface="Aptos" panose="020B0004020202020204" pitchFamily="34" charset="0"/>
            </a:endParaRPr>
          </a:p>
          <a:p>
            <a:r>
              <a:rPr lang="en-US" sz="2200" dirty="0">
                <a:solidFill>
                  <a:srgbClr val="0D0D0D"/>
                </a:solidFill>
                <a:effectLst/>
                <a:ea typeface="Aptos" panose="020B0004020202020204" pitchFamily="34" charset="0"/>
              </a:rPr>
              <a:t>The instrument promotes collaboration between science and business, sharing intellectual property rights</a:t>
            </a:r>
            <a:r>
              <a:rPr lang="en-US" sz="2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.</a:t>
            </a:r>
            <a:endParaRPr lang="lt-LT" sz="2200" b="0" i="0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  <a:p>
            <a:r>
              <a:rPr lang="en-US" sz="2200" dirty="0">
                <a:solidFill>
                  <a:schemeClr val="tx1"/>
                </a:solidFill>
                <a:highlight>
                  <a:srgbClr val="FFFFFF"/>
                </a:highlight>
              </a:rPr>
              <a:t>F</a:t>
            </a:r>
            <a:r>
              <a:rPr lang="en-US" sz="2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ree</a:t>
            </a:r>
            <a:r>
              <a:rPr lang="en-US" sz="2200" dirty="0">
                <a:solidFill>
                  <a:schemeClr val="tx1"/>
                </a:solidFill>
                <a:highlight>
                  <a:srgbClr val="FFFFFF"/>
                </a:highlight>
              </a:rPr>
              <a:t> </a:t>
            </a:r>
            <a:r>
              <a:rPr lang="en-US" sz="2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consultations are provided by the State Patent Bureau of the Republic of Lithuania (</a:t>
            </a:r>
            <a:r>
              <a:rPr lang="en-US" sz="2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hlinkClick r:id="rId3"/>
              </a:rPr>
              <a:t>https://intelektine.lt</a:t>
            </a:r>
            <a:r>
              <a:rPr lang="en-US" sz="22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</a:rPr>
              <a:t>). </a:t>
            </a:r>
          </a:p>
        </p:txBody>
      </p:sp>
      <p:pic>
        <p:nvPicPr>
          <p:cNvPr id="6" name="Paveikslėlis 5" descr="Paveikslėlis, kuriame yra Pasaulis, Žemė, žemėlapis, tekstas&#10;&#10;Automatiškai sugeneruotas aprašymas">
            <a:extLst>
              <a:ext uri="{FF2B5EF4-FFF2-40B4-BE49-F238E27FC236}">
                <a16:creationId xmlns:a16="http://schemas.microsoft.com/office/drawing/2014/main" id="{7AACDFA1-8061-0F1F-654F-4CDF11D63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42" y="568383"/>
            <a:ext cx="3338704" cy="1761166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82AF2A3F-8A4E-F565-5CC9-D07D163F2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8173" y="2723469"/>
            <a:ext cx="3381043" cy="1411585"/>
          </a:xfrm>
          <a:prstGeom prst="rect">
            <a:avLst/>
          </a:prstGeom>
        </p:spPr>
      </p:pic>
      <p:pic>
        <p:nvPicPr>
          <p:cNvPr id="5" name="Paveikslėlis 4" descr="Paveikslėlis, kuriame yra Šriftas, Grafika, tekstas, grafinis dizainas&#10;&#10;Automatiškai sugeneruotas aprašymas">
            <a:extLst>
              <a:ext uri="{FF2B5EF4-FFF2-40B4-BE49-F238E27FC236}">
                <a16:creationId xmlns:a16="http://schemas.microsoft.com/office/drawing/2014/main" id="{3F2C5247-FADD-510A-4D89-9A197971E3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73" y="4775612"/>
            <a:ext cx="3381043" cy="1267890"/>
          </a:xfrm>
          <a:prstGeom prst="rect">
            <a:avLst/>
          </a:prstGeom>
        </p:spPr>
      </p:pic>
      <p:sp>
        <p:nvSpPr>
          <p:cNvPr id="8" name="Stačiakampis 7">
            <a:extLst>
              <a:ext uri="{FF2B5EF4-FFF2-40B4-BE49-F238E27FC236}">
                <a16:creationId xmlns:a16="http://schemas.microsoft.com/office/drawing/2014/main" id="{9816065F-9E42-A32C-6425-3202DCBD9A83}"/>
              </a:ext>
            </a:extLst>
          </p:cNvPr>
          <p:cNvSpPr/>
          <p:nvPr/>
        </p:nvSpPr>
        <p:spPr>
          <a:xfrm>
            <a:off x="762001" y="166437"/>
            <a:ext cx="1876926" cy="11911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D9C2A6AF-7851-A5E7-7A4F-43868EB34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1"/>
            <a:ext cx="6577262" cy="17082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dirty="0">
                <a:solidFill>
                  <a:schemeClr val="tx1"/>
                </a:solidFill>
                <a:latin typeface="Söhne"/>
                <a:ea typeface="+mj-ea"/>
                <a:cs typeface="+mj-cs"/>
              </a:rPr>
              <a:t>EUREKA NETWORK PROJECTS</a:t>
            </a:r>
          </a:p>
        </p:txBody>
      </p:sp>
    </p:spTree>
    <p:extLst>
      <p:ext uri="{BB962C8B-B14F-4D97-AF65-F5344CB8AC3E}">
        <p14:creationId xmlns:p14="http://schemas.microsoft.com/office/powerpoint/2010/main" val="424324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381" y="266258"/>
            <a:ext cx="7630189" cy="73411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600" b="1" i="0" dirty="0">
                <a:solidFill>
                  <a:srgbClr val="0F0F0F"/>
                </a:solidFill>
                <a:effectLst/>
                <a:latin typeface="Söhne"/>
              </a:rPr>
              <a:t>E</a:t>
            </a:r>
            <a:r>
              <a:rPr lang="lt-LT" sz="3600" b="1" i="0" dirty="0">
                <a:solidFill>
                  <a:srgbClr val="0F0F0F"/>
                </a:solidFill>
                <a:effectLst/>
                <a:latin typeface="Söhne"/>
              </a:rPr>
              <a:t>UREKA</a:t>
            </a:r>
            <a:r>
              <a:rPr lang="en-US" sz="3600" b="1" i="0" dirty="0">
                <a:solidFill>
                  <a:srgbClr val="0F0F0F"/>
                </a:solidFill>
                <a:effectLst/>
                <a:latin typeface="Söhne"/>
              </a:rPr>
              <a:t> NETWORK lightweighting call</a:t>
            </a:r>
            <a:endParaRPr lang="en-GB" sz="3600" i="1" dirty="0">
              <a:solidFill>
                <a:schemeClr val="tx1"/>
              </a:solidFill>
              <a:latin typeface="Söhne"/>
            </a:endParaRP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2C19DB8D-F322-FBD7-BFE3-3048AF050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866264"/>
              </p:ext>
            </p:extLst>
          </p:nvPr>
        </p:nvGraphicFramePr>
        <p:xfrm>
          <a:off x="1156820" y="1753516"/>
          <a:ext cx="96567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Paveikslėlis 3" descr="Paveikslėlis, kuriame yra Šriftas, Grafika, tekstas, grafinis dizainas&#10;&#10;Automatiškai sugeneruotas aprašymas">
            <a:extLst>
              <a:ext uri="{FF2B5EF4-FFF2-40B4-BE49-F238E27FC236}">
                <a16:creationId xmlns:a16="http://schemas.microsoft.com/office/drawing/2014/main" id="{D3BEE25E-885C-5581-656A-A53F265FEB6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74" y="6022610"/>
            <a:ext cx="2229526" cy="835390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84E0649C-1C6C-B445-251B-F15FAC7822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8707" y="312284"/>
            <a:ext cx="2359588" cy="986158"/>
          </a:xfrm>
          <a:prstGeom prst="rect">
            <a:avLst/>
          </a:prstGeom>
        </p:spPr>
      </p:pic>
      <p:sp>
        <p:nvSpPr>
          <p:cNvPr id="7" name="Stačiakampis 6">
            <a:extLst>
              <a:ext uri="{FF2B5EF4-FFF2-40B4-BE49-F238E27FC236}">
                <a16:creationId xmlns:a16="http://schemas.microsoft.com/office/drawing/2014/main" id="{F9C80BE7-4D57-FF5F-5488-77B36892046B}"/>
              </a:ext>
            </a:extLst>
          </p:cNvPr>
          <p:cNvSpPr/>
          <p:nvPr/>
        </p:nvSpPr>
        <p:spPr>
          <a:xfrm>
            <a:off x="250406" y="4763652"/>
            <a:ext cx="7581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1st</a:t>
            </a: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FE8E8F26-1029-82E4-7DE9-DCE21245836B}"/>
              </a:ext>
            </a:extLst>
          </p:cNvPr>
          <p:cNvSpPr/>
          <p:nvPr/>
        </p:nvSpPr>
        <p:spPr>
          <a:xfrm>
            <a:off x="171667" y="5409983"/>
            <a:ext cx="9156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lt-LT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2nd</a:t>
            </a:r>
            <a:endParaRPr lang="lt-LT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0" name="Garsas 99">
            <a:hlinkClick r:id="" action="ppaction://media"/>
            <a:extLst>
              <a:ext uri="{FF2B5EF4-FFF2-40B4-BE49-F238E27FC236}">
                <a16:creationId xmlns:a16="http://schemas.microsoft.com/office/drawing/2014/main" id="{9CB2979F-EC1B-D446-6566-B85241EB6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993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89"/>
    </mc:Choice>
    <mc:Fallback xmlns="">
      <p:transition spd="slow" advTm="44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12B31-A1B8-0C95-30B4-838E50215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CC74-D3B9-125B-65F8-0FB7A2B6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051" y="348900"/>
            <a:ext cx="7756357" cy="744764"/>
          </a:xfrm>
        </p:spPr>
        <p:txBody>
          <a:bodyPr>
            <a:normAutofit/>
          </a:bodyPr>
          <a:lstStyle/>
          <a:p>
            <a:pPr algn="ctr"/>
            <a:r>
              <a:rPr lang="en-US" sz="2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E</a:t>
            </a:r>
            <a:r>
              <a:rPr lang="lt-LT" sz="2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UREKA</a:t>
            </a:r>
            <a:r>
              <a:rPr lang="en-US" sz="2800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NETWORK lightweighting call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urinio vietos rezervavimo ženklas 5">
            <a:extLst>
              <a:ext uri="{FF2B5EF4-FFF2-40B4-BE49-F238E27FC236}">
                <a16:creationId xmlns:a16="http://schemas.microsoft.com/office/drawing/2014/main" id="{0A87EA95-DD03-BBDD-7006-34F166EA2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247" y="3324603"/>
            <a:ext cx="7432129" cy="1922389"/>
          </a:xfrm>
        </p:spPr>
        <p:txBody>
          <a:bodyPr>
            <a:noAutofit/>
          </a:bodyPr>
          <a:lstStyle/>
          <a:p>
            <a:pPr marL="457200" lvl="1" indent="0" algn="ctr" hangingPunct="0">
              <a:lnSpc>
                <a:spcPct val="110000"/>
              </a:lnSpc>
              <a:buNone/>
              <a:tabLst>
                <a:tab pos="540385" algn="l"/>
                <a:tab pos="630555" algn="l"/>
              </a:tabLst>
            </a:pPr>
            <a:r>
              <a:rPr lang="lt-LT" sz="2000" b="1" dirty="0" err="1">
                <a:solidFill>
                  <a:schemeClr val="accent5">
                    <a:lumMod val="75000"/>
                  </a:schemeClr>
                </a:solidFill>
              </a:rPr>
              <a:t>Participating</a:t>
            </a:r>
            <a:r>
              <a:rPr lang="lt-LT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lt-LT" sz="2000" b="1" dirty="0" err="1">
                <a:solidFill>
                  <a:schemeClr val="accent5">
                    <a:lumMod val="75000"/>
                  </a:schemeClr>
                </a:solidFill>
              </a:rPr>
              <a:t>countries</a:t>
            </a:r>
            <a:r>
              <a:rPr lang="lt-LT" sz="2000" b="1" dirty="0">
                <a:solidFill>
                  <a:schemeClr val="accent5">
                    <a:lumMod val="75000"/>
                  </a:schemeClr>
                </a:solidFill>
              </a:rPr>
              <a:t>/</a:t>
            </a:r>
            <a:r>
              <a:rPr lang="lt-LT" sz="2000" b="1" dirty="0" err="1">
                <a:solidFill>
                  <a:schemeClr val="accent5">
                    <a:lumMod val="75000"/>
                  </a:schemeClr>
                </a:solidFill>
              </a:rPr>
              <a:t>regions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lt-LT" sz="2000" dirty="0">
                <a:solidFill>
                  <a:schemeClr val="tx1"/>
                </a:solidFill>
              </a:rPr>
              <a:t> </a:t>
            </a:r>
            <a:r>
              <a:rPr lang="lt-LT" sz="2000" dirty="0" err="1">
                <a:solidFill>
                  <a:schemeClr val="tx1"/>
                </a:solidFill>
              </a:rPr>
              <a:t>Austria</a:t>
            </a:r>
            <a:r>
              <a:rPr lang="lt-LT" sz="2000" dirty="0">
                <a:solidFill>
                  <a:schemeClr val="tx1"/>
                </a:solidFill>
              </a:rPr>
              <a:t>, </a:t>
            </a:r>
            <a:r>
              <a:rPr lang="lt-LT" sz="2000" dirty="0" err="1">
                <a:solidFill>
                  <a:schemeClr val="tx1"/>
                </a:solidFill>
              </a:rPr>
              <a:t>Belgium</a:t>
            </a:r>
            <a:r>
              <a:rPr lang="lt-LT" sz="2000" dirty="0">
                <a:solidFill>
                  <a:schemeClr val="tx1"/>
                </a:solidFill>
              </a:rPr>
              <a:t> (</a:t>
            </a:r>
            <a:r>
              <a:rPr lang="lt-LT" sz="2000" dirty="0" err="1">
                <a:solidFill>
                  <a:schemeClr val="tx1"/>
                </a:solidFill>
              </a:rPr>
              <a:t>Flanders</a:t>
            </a:r>
            <a:r>
              <a:rPr lang="lt-LT" sz="2000" dirty="0">
                <a:solidFill>
                  <a:schemeClr val="tx1"/>
                </a:solidFill>
              </a:rPr>
              <a:t> &amp; </a:t>
            </a:r>
            <a:r>
              <a:rPr lang="lt-LT" sz="2000" dirty="0" err="1">
                <a:solidFill>
                  <a:schemeClr val="tx1"/>
                </a:solidFill>
              </a:rPr>
              <a:t>Wallonia</a:t>
            </a:r>
            <a:r>
              <a:rPr lang="lt-LT" sz="2000" dirty="0">
                <a:solidFill>
                  <a:schemeClr val="tx1"/>
                </a:solidFill>
              </a:rPr>
              <a:t>), </a:t>
            </a:r>
            <a:r>
              <a:rPr lang="lt-LT" sz="2000" dirty="0" err="1">
                <a:solidFill>
                  <a:schemeClr val="tx1"/>
                </a:solidFill>
              </a:rPr>
              <a:t>Canada</a:t>
            </a:r>
            <a:r>
              <a:rPr lang="lt-LT" sz="2000" dirty="0">
                <a:solidFill>
                  <a:schemeClr val="tx1"/>
                </a:solidFill>
              </a:rPr>
              <a:t>, </a:t>
            </a:r>
            <a:r>
              <a:rPr lang="lt-LT" sz="2000" dirty="0" err="1">
                <a:solidFill>
                  <a:schemeClr val="tx1"/>
                </a:solidFill>
              </a:rPr>
              <a:t>Chile</a:t>
            </a:r>
            <a:r>
              <a:rPr lang="lt-LT" sz="2000" dirty="0">
                <a:solidFill>
                  <a:schemeClr val="tx1"/>
                </a:solidFill>
              </a:rPr>
              <a:t>, </a:t>
            </a:r>
            <a:r>
              <a:rPr lang="lt-LT" sz="2000" dirty="0" err="1">
                <a:solidFill>
                  <a:schemeClr val="tx1"/>
                </a:solidFill>
              </a:rPr>
              <a:t>Estonia</a:t>
            </a:r>
            <a:r>
              <a:rPr lang="lt-LT" sz="2000" dirty="0">
                <a:solidFill>
                  <a:schemeClr val="tx1"/>
                </a:solidFill>
              </a:rPr>
              <a:t>, France, Germany, </a:t>
            </a:r>
            <a:r>
              <a:rPr lang="lt-LT" sz="2000" dirty="0" err="1">
                <a:solidFill>
                  <a:schemeClr val="tx1"/>
                </a:solidFill>
              </a:rPr>
              <a:t>Israel</a:t>
            </a:r>
            <a:r>
              <a:rPr lang="lt-LT" sz="2000" dirty="0">
                <a:solidFill>
                  <a:schemeClr val="tx1"/>
                </a:solidFill>
              </a:rPr>
              <a:t>, Lithuania, </a:t>
            </a:r>
            <a:r>
              <a:rPr lang="lt-LT" sz="2000" dirty="0" err="1">
                <a:solidFill>
                  <a:schemeClr val="tx1"/>
                </a:solidFill>
              </a:rPr>
              <a:t>Luxembourg</a:t>
            </a:r>
            <a:r>
              <a:rPr lang="lt-LT" sz="2000" dirty="0">
                <a:solidFill>
                  <a:schemeClr val="tx1"/>
                </a:solidFill>
              </a:rPr>
              <a:t>, </a:t>
            </a:r>
            <a:r>
              <a:rPr lang="lt-LT" sz="2000" dirty="0" err="1">
                <a:solidFill>
                  <a:schemeClr val="tx1"/>
                </a:solidFill>
              </a:rPr>
              <a:t>Portugal</a:t>
            </a:r>
            <a:r>
              <a:rPr lang="lt-LT" sz="2000" dirty="0">
                <a:solidFill>
                  <a:schemeClr val="tx1"/>
                </a:solidFill>
              </a:rPr>
              <a:t>, </a:t>
            </a:r>
            <a:r>
              <a:rPr lang="lt-LT" sz="2000" dirty="0" err="1">
                <a:solidFill>
                  <a:schemeClr val="tx1"/>
                </a:solidFill>
              </a:rPr>
              <a:t>South</a:t>
            </a:r>
            <a:r>
              <a:rPr lang="lt-LT" sz="2000" dirty="0">
                <a:solidFill>
                  <a:schemeClr val="tx1"/>
                </a:solidFill>
              </a:rPr>
              <a:t> </a:t>
            </a:r>
            <a:r>
              <a:rPr lang="lt-LT" sz="2000" dirty="0" err="1">
                <a:solidFill>
                  <a:schemeClr val="tx1"/>
                </a:solidFill>
              </a:rPr>
              <a:t>Korea</a:t>
            </a:r>
            <a:r>
              <a:rPr lang="lt-LT" sz="2000" dirty="0">
                <a:solidFill>
                  <a:schemeClr val="tx1"/>
                </a:solidFill>
              </a:rPr>
              <a:t>, </a:t>
            </a:r>
            <a:r>
              <a:rPr lang="lt-LT" sz="2000" dirty="0" err="1">
                <a:solidFill>
                  <a:schemeClr val="tx1"/>
                </a:solidFill>
              </a:rPr>
              <a:t>Spain</a:t>
            </a:r>
            <a:r>
              <a:rPr lang="lt-LT" sz="2000" dirty="0">
                <a:solidFill>
                  <a:schemeClr val="tx1"/>
                </a:solidFill>
              </a:rPr>
              <a:t> </a:t>
            </a:r>
            <a:r>
              <a:rPr lang="lt-LT" sz="2000" dirty="0" err="1">
                <a:solidFill>
                  <a:schemeClr val="tx1"/>
                </a:solidFill>
              </a:rPr>
              <a:t>and</a:t>
            </a:r>
            <a:r>
              <a:rPr lang="lt-LT" sz="2000" dirty="0">
                <a:solidFill>
                  <a:schemeClr val="tx1"/>
                </a:solidFill>
              </a:rPr>
              <a:t> </a:t>
            </a:r>
            <a:r>
              <a:rPr lang="lt-LT" sz="2000" dirty="0" err="1">
                <a:solidFill>
                  <a:schemeClr val="tx1"/>
                </a:solidFill>
              </a:rPr>
              <a:t>Türkiye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lt-LT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endParaRPr lang="lt-LT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E00B0-EC8C-571C-818D-174BF474AA3B}"/>
              </a:ext>
            </a:extLst>
          </p:cNvPr>
          <p:cNvSpPr txBox="1"/>
          <p:nvPr/>
        </p:nvSpPr>
        <p:spPr>
          <a:xfrm>
            <a:off x="2893217" y="1680955"/>
            <a:ext cx="8996076" cy="1188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algn="ctr" hangingPunct="0">
              <a:lnSpc>
                <a:spcPct val="110000"/>
              </a:lnSpc>
              <a:tabLst>
                <a:tab pos="540385" algn="l"/>
                <a:tab pos="630555" algn="l"/>
              </a:tabLst>
            </a:pPr>
            <a:r>
              <a:rPr lang="en-US" sz="2200" b="1" dirty="0">
                <a:solidFill>
                  <a:schemeClr val="accent5">
                    <a:lumMod val="75000"/>
                  </a:schemeClr>
                </a:solidFill>
                <a:effectLst/>
                <a:latin typeface="Segoe UI" panose="020B0502040204020203" pitchFamily="34" charset="0"/>
                <a:ea typeface="Aptos" panose="020B0004020202020204" pitchFamily="34" charset="0"/>
              </a:rPr>
              <a:t>Lightweighting technology is the key enabling technology to reduce weight, save materials, and increase recycling while maintaining or improving functionality.</a:t>
            </a:r>
            <a:endParaRPr lang="lt-LT" sz="2200" b="1" i="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pic>
        <p:nvPicPr>
          <p:cNvPr id="6" name="Paveikslėlis 5" descr="Paveikslėlis, kuriame yra Šriftas, Grafika, tekstas, grafinis dizainas&#10;&#10;Automatiškai sugeneruotas aprašymas">
            <a:extLst>
              <a:ext uri="{FF2B5EF4-FFF2-40B4-BE49-F238E27FC236}">
                <a16:creationId xmlns:a16="http://schemas.microsoft.com/office/drawing/2014/main" id="{784A6F7F-3DE1-B747-D013-55CAECF1B7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91" y="5444750"/>
            <a:ext cx="2229526" cy="83539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BC4D77BC-60DE-2162-E726-30D21AB44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25" y="273660"/>
            <a:ext cx="2359588" cy="986158"/>
          </a:xfrm>
          <a:prstGeom prst="rect">
            <a:avLst/>
          </a:prstGeom>
        </p:spPr>
      </p:pic>
      <p:pic>
        <p:nvPicPr>
          <p:cNvPr id="11" name="Paveikslėlis 10" descr="Paveikslėlis, kuriame yra vidaus, pramonė, mašina, inžinerija&#10;&#10;Automatiškai sugeneruotas aprašymas">
            <a:extLst>
              <a:ext uri="{FF2B5EF4-FFF2-40B4-BE49-F238E27FC236}">
                <a16:creationId xmlns:a16="http://schemas.microsoft.com/office/drawing/2014/main" id="{0A2BD20D-D5A2-B7D7-CF88-E0D3F0B8FD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6" y="2045641"/>
            <a:ext cx="2738127" cy="2738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Diagrama 11">
            <a:extLst>
              <a:ext uri="{FF2B5EF4-FFF2-40B4-BE49-F238E27FC236}">
                <a16:creationId xmlns:a16="http://schemas.microsoft.com/office/drawing/2014/main" id="{B42C1340-3F51-A683-8825-086E80B1D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345293"/>
              </p:ext>
            </p:extLst>
          </p:nvPr>
        </p:nvGraphicFramePr>
        <p:xfrm>
          <a:off x="4080216" y="4790915"/>
          <a:ext cx="7632192" cy="186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22" name="Garsas 121">
            <a:hlinkClick r:id="" action="ppaction://media"/>
            <a:extLst>
              <a:ext uri="{FF2B5EF4-FFF2-40B4-BE49-F238E27FC236}">
                <a16:creationId xmlns:a16="http://schemas.microsoft.com/office/drawing/2014/main" id="{9240B3EF-1E98-9551-0BF2-CBA426BBD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663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50"/>
    </mc:Choice>
    <mc:Fallback xmlns="">
      <p:transition spd="slow" advTm="24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951" y="222343"/>
            <a:ext cx="6271490" cy="90476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b="1" dirty="0">
                <a:latin typeface="Söhne"/>
              </a:rPr>
              <a:t>Eligibility </a:t>
            </a:r>
            <a:r>
              <a:rPr lang="en-US" sz="4400" b="1" dirty="0" err="1">
                <a:latin typeface="Söhne"/>
              </a:rPr>
              <a:t>criteri</a:t>
            </a:r>
            <a:r>
              <a:rPr lang="lt-LT" sz="4400" b="1" dirty="0">
                <a:latin typeface="Söhne"/>
              </a:rPr>
              <a:t>a</a:t>
            </a:r>
            <a:endParaRPr lang="en-GB" sz="4400" b="1" dirty="0">
              <a:latin typeface="Söhne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C3799-8986-9ED8-C6DE-45EFF4FD6555}"/>
              </a:ext>
            </a:extLst>
          </p:cNvPr>
          <p:cNvSpPr txBox="1"/>
          <p:nvPr/>
        </p:nvSpPr>
        <p:spPr>
          <a:xfrm>
            <a:off x="4124994" y="1689739"/>
            <a:ext cx="806700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200" b="0" i="0" dirty="0">
                <a:effectLst/>
                <a:latin typeface="Söhne"/>
              </a:rPr>
              <a:t>The national application is submitted by the Lithuanian research and study institution.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200" b="0" i="0" dirty="0">
                <a:effectLst/>
                <a:latin typeface="Söhne"/>
              </a:rPr>
              <a:t>At least one partner is mandatory - a privately registered legal entity in Lithuania (SME).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D0D0D"/>
                </a:solidFill>
                <a:effectLst/>
                <a:latin typeface="Söhne"/>
                <a:ea typeface="Aptos" panose="020B0004020202020204" pitchFamily="34" charset="0"/>
              </a:rPr>
              <a:t>Applications can only be submitted by those applicants who have submitted an international application and have entered into a cooperation agreement with all project participants.</a:t>
            </a:r>
            <a:endParaRPr lang="lt-LT" sz="2200" dirty="0">
              <a:solidFill>
                <a:srgbClr val="0D0D0D"/>
              </a:solidFill>
              <a:effectLst/>
              <a:latin typeface="Söhne"/>
              <a:ea typeface="Aptos" panose="020B00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sz="2200" b="0" i="0" dirty="0" err="1">
                <a:effectLst/>
                <a:highlight>
                  <a:srgbClr val="FFFFFF"/>
                </a:highlight>
                <a:latin typeface="Söhne"/>
              </a:rPr>
              <a:t>Funded</a:t>
            </a:r>
            <a:r>
              <a:rPr lang="lt-LT" sz="2200" b="0" i="0" dirty="0">
                <a:effectLst/>
                <a:highlight>
                  <a:srgbClr val="FFFFFF"/>
                </a:highlight>
                <a:latin typeface="Söhne"/>
              </a:rPr>
              <a:t> </a:t>
            </a:r>
            <a:r>
              <a:rPr lang="lt-LT" sz="2200" b="0" i="0" dirty="0" err="1">
                <a:effectLst/>
                <a:highlight>
                  <a:srgbClr val="FFFFFF"/>
                </a:highlight>
                <a:latin typeface="Söhne"/>
              </a:rPr>
              <a:t>activities</a:t>
            </a:r>
            <a:r>
              <a:rPr lang="lt-LT" sz="2200" dirty="0">
                <a:highlight>
                  <a:srgbClr val="FFFFFF"/>
                </a:highlight>
                <a:latin typeface="Söhne"/>
              </a:rPr>
              <a:t>: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Söhne"/>
              </a:rPr>
              <a:t> starting from the </a:t>
            </a:r>
            <a:r>
              <a:rPr lang="en-US" sz="2200" b="1" i="0" dirty="0">
                <a:effectLst/>
                <a:highlight>
                  <a:srgbClr val="FFFFFF"/>
                </a:highlight>
                <a:latin typeface="Söhne"/>
              </a:rPr>
              <a:t>5</a:t>
            </a:r>
            <a:r>
              <a:rPr lang="lt-LT" sz="2200" b="1" i="0" dirty="0" err="1">
                <a:effectLst/>
                <a:highlight>
                  <a:srgbClr val="FFFFFF"/>
                </a:highlight>
                <a:latin typeface="Söhne"/>
              </a:rPr>
              <a:t>th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Söhne"/>
              </a:rPr>
              <a:t> (or higher) </a:t>
            </a:r>
            <a:r>
              <a:rPr lang="lt-LT" sz="2200" b="0" i="0" dirty="0">
                <a:effectLst/>
                <a:highlight>
                  <a:srgbClr val="FFFFFF"/>
                </a:highlight>
                <a:latin typeface="Söhne"/>
              </a:rPr>
              <a:t>TRL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Söhne"/>
              </a:rPr>
              <a:t> stage</a:t>
            </a:r>
            <a:r>
              <a:rPr lang="lt-LT" sz="2200" b="0" i="0" dirty="0">
                <a:effectLst/>
                <a:highlight>
                  <a:srgbClr val="FFFFFF"/>
                </a:highlight>
                <a:latin typeface="Söhne"/>
              </a:rPr>
              <a:t>.</a:t>
            </a:r>
            <a:endParaRPr lang="lt-LT" sz="2200" dirty="0">
              <a:highlight>
                <a:srgbClr val="FFFFFF"/>
              </a:highlight>
              <a:latin typeface="Söhne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lt-LT" sz="2200" b="0" i="0" dirty="0">
                <a:effectLst/>
                <a:highlight>
                  <a:srgbClr val="FFFFFF"/>
                </a:highlight>
                <a:latin typeface="Söhne"/>
              </a:rPr>
              <a:t>P</a:t>
            </a:r>
            <a:r>
              <a:rPr lang="en-US" sz="2200" b="0" i="0" dirty="0" err="1">
                <a:effectLst/>
                <a:highlight>
                  <a:srgbClr val="FFFFFF"/>
                </a:highlight>
                <a:latin typeface="Söhne"/>
              </a:rPr>
              <a:t>rojects</a:t>
            </a:r>
            <a:r>
              <a:rPr lang="en-US" sz="2200" b="0" i="0" dirty="0">
                <a:effectLst/>
                <a:highlight>
                  <a:srgbClr val="FFFFFF"/>
                </a:highlight>
                <a:latin typeface="Söhne"/>
              </a:rPr>
              <a:t> are encouraged to achieve results corresponding to a stage of </a:t>
            </a:r>
            <a:r>
              <a:rPr lang="en-US" sz="2200" b="1" i="0" dirty="0">
                <a:effectLst/>
                <a:highlight>
                  <a:srgbClr val="FFFFFF"/>
                </a:highlight>
                <a:latin typeface="Söhne"/>
              </a:rPr>
              <a:t>7-9 </a:t>
            </a:r>
            <a:r>
              <a:rPr lang="lt-LT" sz="2200" b="1" i="0" dirty="0">
                <a:effectLst/>
                <a:highlight>
                  <a:srgbClr val="FFFFFF"/>
                </a:highlight>
                <a:latin typeface="Söhne"/>
              </a:rPr>
              <a:t>TRL</a:t>
            </a:r>
            <a:r>
              <a:rPr lang="en-US" sz="2200" b="1" i="0" dirty="0">
                <a:effectLst/>
                <a:highlight>
                  <a:srgbClr val="FFFFFF"/>
                </a:highlight>
                <a:latin typeface="Söhne"/>
              </a:rPr>
              <a:t> stages.</a:t>
            </a:r>
            <a:endParaRPr lang="en-US" sz="2200" b="1" i="0" dirty="0">
              <a:effectLst/>
              <a:latin typeface="Söhne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200" b="0" i="0" dirty="0">
                <a:effectLst/>
                <a:latin typeface="Söhne"/>
              </a:rPr>
              <a:t>The research and study institution must have a valid procedure for managing rights arising from intellectual activity results.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200" b="0" i="0" dirty="0">
                <a:effectLst/>
                <a:latin typeface="Söhne"/>
              </a:rPr>
              <a:t>Project duration up to 36 months.</a:t>
            </a:r>
            <a:endParaRPr lang="en-US" sz="2200" dirty="0">
              <a:solidFill>
                <a:schemeClr val="bg1"/>
              </a:solidFill>
              <a:latin typeface="Söhne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64902577-089D-4384-AD46-E066C686E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60" y="273660"/>
            <a:ext cx="2359588" cy="986158"/>
          </a:xfrm>
          <a:prstGeom prst="rect">
            <a:avLst/>
          </a:prstGeom>
        </p:spPr>
      </p:pic>
      <p:pic>
        <p:nvPicPr>
          <p:cNvPr id="4" name="Paveikslėlis 3" descr="Paveikslėlis, kuriame yra vidaus, pramonė, mašina, inžinerija&#10;&#10;Automatiškai sugeneruotas aprašymas">
            <a:extLst>
              <a:ext uri="{FF2B5EF4-FFF2-40B4-BE49-F238E27FC236}">
                <a16:creationId xmlns:a16="http://schemas.microsoft.com/office/drawing/2014/main" id="{3F9D2654-B918-A0E1-347E-2B1EC93E68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4" y="2330518"/>
            <a:ext cx="2884021" cy="288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aveikslėlis 4" descr="Paveikslėlis, kuriame yra Šriftas, Grafika, tekstas, grafinis dizainas&#10;&#10;Automatiškai sugeneruotas aprašymas">
            <a:extLst>
              <a:ext uri="{FF2B5EF4-FFF2-40B4-BE49-F238E27FC236}">
                <a16:creationId xmlns:a16="http://schemas.microsoft.com/office/drawing/2014/main" id="{DE53B37C-2120-7F03-9EAC-2E14C020D6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31" y="5653756"/>
            <a:ext cx="2229526" cy="835390"/>
          </a:xfrm>
          <a:prstGeom prst="rect">
            <a:avLst/>
          </a:prstGeom>
        </p:spPr>
      </p:pic>
      <p:pic>
        <p:nvPicPr>
          <p:cNvPr id="65" name="Garsas 64">
            <a:hlinkClick r:id="" action="ppaction://media"/>
            <a:extLst>
              <a:ext uri="{FF2B5EF4-FFF2-40B4-BE49-F238E27FC236}">
                <a16:creationId xmlns:a16="http://schemas.microsoft.com/office/drawing/2014/main" id="{DCAD10E7-A3D0-E080-E047-933C4A9D04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686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38"/>
    </mc:Choice>
    <mc:Fallback xmlns="">
      <p:transition spd="slow" advTm="51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DE2D2DC-D788-49E8-282D-04495D79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73" y="183606"/>
            <a:ext cx="5985487" cy="12915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Requirements for projects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62281" y="1892653"/>
            <a:ext cx="657966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According to the National Rules, financing is provided as </a:t>
            </a:r>
            <a:br>
              <a:rPr lang="lt-LT" sz="2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</a:br>
            <a:r>
              <a:rPr lang="en-US" sz="2200" b="1" i="1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state aid. </a:t>
            </a:r>
          </a:p>
          <a:p>
            <a:pPr marL="0" indent="0">
              <a:buNone/>
            </a:pPr>
            <a:r>
              <a:rPr lang="en-US" sz="2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The funding amount depends on the participant's status and the nature of the activity (economic/non-economic):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For non-economic activities of </a:t>
            </a:r>
            <a:r>
              <a:rPr lang="lt-LT" sz="2200" dirty="0" err="1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research</a:t>
            </a:r>
            <a:r>
              <a:rPr lang="lt-LT" sz="22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 </a:t>
            </a:r>
            <a:r>
              <a:rPr lang="lt-LT" sz="2200" dirty="0" err="1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and</a:t>
            </a:r>
            <a:r>
              <a:rPr lang="lt-LT" sz="22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 </a:t>
            </a:r>
            <a:r>
              <a:rPr lang="lt-LT" sz="2200" dirty="0" err="1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study</a:t>
            </a:r>
            <a:r>
              <a:rPr lang="lt-LT" sz="2200" dirty="0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 </a:t>
            </a:r>
            <a:r>
              <a:rPr lang="lt-LT" sz="2200" dirty="0" err="1">
                <a:solidFill>
                  <a:srgbClr val="0D0D0D"/>
                </a:solidFill>
                <a:highlight>
                  <a:srgbClr val="FFFFFF"/>
                </a:highlight>
                <a:latin typeface="Söhne"/>
              </a:rPr>
              <a:t>in</a:t>
            </a:r>
            <a:r>
              <a:rPr lang="en-US" sz="2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s</a:t>
            </a:r>
            <a:r>
              <a:rPr lang="lt-LT" sz="2200" b="0" i="0" dirty="0" err="1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titutions</a:t>
            </a:r>
            <a:r>
              <a:rPr lang="en-US" sz="2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, 100% of their eligible expenses (state aid not provided);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For SMEs (state aid), the funding amount is up to 80% of eligible expenses. The portion of eligible expenses that is not covered by the funding allocated to the project must be financed from the partner(s)' funds.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3" name="Paveikslėlis 2" descr="Paveikslėlis, kuriame yra Šriftas, Grafika, tekstas, grafinis dizainas&#10;&#10;Automatiškai sugeneruotas aprašymas">
            <a:extLst>
              <a:ext uri="{FF2B5EF4-FFF2-40B4-BE49-F238E27FC236}">
                <a16:creationId xmlns:a16="http://schemas.microsoft.com/office/drawing/2014/main" id="{ACD36EDA-EBD3-DEB8-9020-AC4C8D1D46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74" y="6022610"/>
            <a:ext cx="2229526" cy="835390"/>
          </a:xfrm>
          <a:prstGeom prst="rect">
            <a:avLst/>
          </a:prstGeom>
        </p:spPr>
      </p:pic>
      <p:pic>
        <p:nvPicPr>
          <p:cNvPr id="5" name="Paveikslėlis 4" descr="Paveikslėlis, kuriame yra vidaus, pramonė, mašina, inžinerija&#10;&#10;Automatiškai sugeneruotas aprašymas">
            <a:extLst>
              <a:ext uri="{FF2B5EF4-FFF2-40B4-BE49-F238E27FC236}">
                <a16:creationId xmlns:a16="http://schemas.microsoft.com/office/drawing/2014/main" id="{EF354501-BBE3-5C84-DF03-0B2F87EB87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30" y="2071900"/>
            <a:ext cx="2884021" cy="288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7E5FA9F7-2938-5761-0713-80C5EF1AEF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9780" y="59319"/>
            <a:ext cx="2359588" cy="986158"/>
          </a:xfrm>
          <a:prstGeom prst="rect">
            <a:avLst/>
          </a:prstGeom>
        </p:spPr>
      </p:pic>
      <p:pic>
        <p:nvPicPr>
          <p:cNvPr id="21" name="Garsas 20">
            <a:hlinkClick r:id="" action="ppaction://media"/>
            <a:extLst>
              <a:ext uri="{FF2B5EF4-FFF2-40B4-BE49-F238E27FC236}">
                <a16:creationId xmlns:a16="http://schemas.microsoft.com/office/drawing/2014/main" id="{28306BD4-0C8C-90DD-ED4C-14CDE9961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8486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34"/>
    </mc:Choice>
    <mc:Fallback xmlns="">
      <p:transition spd="slow" advTm="352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250" y="406680"/>
            <a:ext cx="6553202" cy="548014"/>
          </a:xfrm>
        </p:spPr>
        <p:txBody>
          <a:bodyPr>
            <a:noAutofit/>
          </a:bodyPr>
          <a:lstStyle/>
          <a:p>
            <a:r>
              <a:rPr lang="en-US" sz="3600" b="1">
                <a:latin typeface="Söhne"/>
              </a:rPr>
              <a:t>Eligible costs and funding rates</a:t>
            </a:r>
            <a:endParaRPr lang="en-GB" sz="3600" b="1" dirty="0">
              <a:solidFill>
                <a:schemeClr val="tx1"/>
              </a:solidFill>
              <a:latin typeface="Söhne"/>
            </a:endParaRPr>
          </a:p>
        </p:txBody>
      </p:sp>
      <p:pic>
        <p:nvPicPr>
          <p:cNvPr id="4" name="Paveikslėlis 3" descr="Paveikslėlis, kuriame yra Šriftas, Grafika, tekstas, grafinis dizainas&#10;&#10;Automatiškai sugeneruotas aprašymas">
            <a:extLst>
              <a:ext uri="{FF2B5EF4-FFF2-40B4-BE49-F238E27FC236}">
                <a16:creationId xmlns:a16="http://schemas.microsoft.com/office/drawing/2014/main" id="{87084035-898B-A2DB-C01D-27BEDE72B8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74" y="6022610"/>
            <a:ext cx="2229526" cy="83539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9DF63492-0BB7-CCFD-F4F0-984A2C8DC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573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t-LT" altLang="lt-L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41FD0844-4140-AA53-2FC1-962C1310279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18950" y="1903602"/>
            <a:ext cx="706380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u="sng" dirty="0"/>
              <a:t>Eligible costs are: </a:t>
            </a:r>
            <a:endParaRPr lang="lt-LT" sz="2000" u="sng" dirty="0"/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000" dirty="0"/>
              <a:t>Personnel costs: salaries, social security contributions, taxes and any supplementary payments made to employees within national law and benefits schemes paid by the company. </a:t>
            </a:r>
            <a:endParaRPr lang="lt-LT" sz="2000" dirty="0"/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000" dirty="0"/>
              <a:t>Travel costs. </a:t>
            </a:r>
            <a:endParaRPr lang="lt-LT" sz="2000" dirty="0"/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000" dirty="0"/>
              <a:t>Fixed assets. </a:t>
            </a:r>
            <a:endParaRPr lang="lt-LT" sz="2000" dirty="0"/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en-US" sz="2000" u="sng" dirty="0"/>
              <a:t>Indirect costs (overhead): </a:t>
            </a:r>
            <a:r>
              <a:rPr lang="en-US" sz="2000" dirty="0"/>
              <a:t>3%</a:t>
            </a:r>
            <a:r>
              <a:rPr lang="lt-LT" sz="2000" dirty="0"/>
              <a:t>.</a:t>
            </a:r>
          </a:p>
          <a:p>
            <a:pPr marL="285750" marR="0" lvl="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lt-LT" sz="2000" dirty="0"/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/>
              <a:t>Funding rates can reach up to 100% for research</a:t>
            </a:r>
            <a:r>
              <a:rPr lang="lt-LT" sz="2000" dirty="0"/>
              <a:t> </a:t>
            </a:r>
            <a:r>
              <a:rPr lang="lt-LT" sz="2000" dirty="0" err="1"/>
              <a:t>and</a:t>
            </a:r>
            <a:r>
              <a:rPr lang="lt-LT" sz="2000" dirty="0"/>
              <a:t> </a:t>
            </a:r>
            <a:r>
              <a:rPr lang="lt-LT" sz="2000" dirty="0" err="1"/>
              <a:t>study</a:t>
            </a:r>
            <a:r>
              <a:rPr lang="en-US" sz="2000" dirty="0"/>
              <a:t> institutions and up to 80% for industrial partners (</a:t>
            </a:r>
            <a:r>
              <a:rPr lang="lt-LT" sz="2000" dirty="0"/>
              <a:t>SME</a:t>
            </a:r>
            <a:r>
              <a:rPr lang="en-US" sz="2000" dirty="0"/>
              <a:t>).</a:t>
            </a:r>
            <a:endParaRPr kumimoji="0" lang="lt-LT" alt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B9261591-F23E-B821-7963-BDC62DEF1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4573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lt-LT" altLang="lt-LT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Söhne"/>
              </a:rPr>
            </a:b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0A715EBC-93F8-DFA9-D905-3607A7933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48" y="406680"/>
            <a:ext cx="3381043" cy="1411585"/>
          </a:xfrm>
          <a:prstGeom prst="rect">
            <a:avLst/>
          </a:prstGeom>
        </p:spPr>
      </p:pic>
      <p:pic>
        <p:nvPicPr>
          <p:cNvPr id="3" name="Paveikslėlis 2" descr="Paveikslėlis, kuriame yra vidaus, pramonė, mašina, inžinerija&#10;&#10;Automatiškai sugeneruotas aprašymas">
            <a:extLst>
              <a:ext uri="{FF2B5EF4-FFF2-40B4-BE49-F238E27FC236}">
                <a16:creationId xmlns:a16="http://schemas.microsoft.com/office/drawing/2014/main" id="{655878E4-045F-B186-D2B5-60CBF43D33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8" y="2450758"/>
            <a:ext cx="2884021" cy="2884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Garsas 23">
            <a:hlinkClick r:id="" action="ppaction://media"/>
            <a:extLst>
              <a:ext uri="{FF2B5EF4-FFF2-40B4-BE49-F238E27FC236}">
                <a16:creationId xmlns:a16="http://schemas.microsoft.com/office/drawing/2014/main" id="{CF421516-E409-20E4-A865-30828B010D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592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62"/>
    </mc:Choice>
    <mc:Fallback xmlns="">
      <p:transition spd="slow" advTm="32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7D4E0C5-6ADC-42E2-944C-99498E190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9583" y="3293706"/>
            <a:ext cx="3760081" cy="1449511"/>
          </a:xfrm>
        </p:spPr>
        <p:txBody>
          <a:bodyPr wrap="square" anchor="t">
            <a:noAutofit/>
          </a:bodyPr>
          <a:lstStyle/>
          <a:p>
            <a:r>
              <a:rPr lang="lt-LT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öhne"/>
                <a:ea typeface="Aptos" panose="020B0004020202020204" pitchFamily="34" charset="0"/>
                <a:cs typeface="Aptos" panose="020B0004020202020204" pitchFamily="34" charset="0"/>
              </a:rPr>
              <a:t>Inga Masilionytė-Larionova</a:t>
            </a:r>
          </a:p>
          <a:p>
            <a:r>
              <a:rPr lang="lt-LT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</a:t>
            </a:r>
            <a:r>
              <a:rPr lang="lt-LT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lt-LT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Business</a:t>
            </a:r>
            <a:r>
              <a:rPr lang="lt-LT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Cooperation</a:t>
            </a:r>
            <a:r>
              <a:rPr lang="lt-LT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</a:t>
            </a:r>
            <a:endParaRPr lang="lt-LT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lt-L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lt-L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öhne"/>
              </a:rPr>
              <a:t>370 </a:t>
            </a:r>
            <a:r>
              <a:rPr lang="lt-LT" sz="2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öhne"/>
                <a:ea typeface="Aptos" panose="020B0004020202020204" pitchFamily="34" charset="0"/>
                <a:cs typeface="Aptos" panose="020B0004020202020204" pitchFamily="34" charset="0"/>
              </a:rPr>
              <a:t>664 22923</a:t>
            </a:r>
          </a:p>
          <a:p>
            <a:pPr>
              <a:lnSpc>
                <a:spcPct val="90000"/>
              </a:lnSpc>
            </a:pPr>
            <a:r>
              <a:rPr lang="lt-LT" sz="2000" u="sng" dirty="0" err="1">
                <a:solidFill>
                  <a:srgbClr val="0563C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inga.masilionyte@lmt.lt</a:t>
            </a:r>
            <a:r>
              <a:rPr lang="lt-LT" sz="2000" dirty="0">
                <a:solidFill>
                  <a:srgbClr val="1F497D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lt-L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313BFF67-62B5-4C1E-9119-7DD09539DA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36" y="187507"/>
            <a:ext cx="3695373" cy="1544431"/>
          </a:xfrm>
          <a:prstGeom prst="rect">
            <a:avLst/>
          </a:prstGeom>
        </p:spPr>
      </p:pic>
      <p:pic>
        <p:nvPicPr>
          <p:cNvPr id="9" name="Paveikslėlis 8" descr="Paveikslėlis, kuriame yra Šriftas, Grafika, tekstas, grafinis dizainas&#10;&#10;Automatiškai sugeneruotas aprašymas">
            <a:extLst>
              <a:ext uri="{FF2B5EF4-FFF2-40B4-BE49-F238E27FC236}">
                <a16:creationId xmlns:a16="http://schemas.microsoft.com/office/drawing/2014/main" id="{BF211614-86A5-5E9A-0F63-FD8629EE14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474" y="6022610"/>
            <a:ext cx="2229526" cy="83539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EED8613C-47B0-8CF0-A56D-3C8DC6B11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6553" y="1977251"/>
            <a:ext cx="46111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22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öhne"/>
              </a:rPr>
              <a:t>For</a:t>
            </a:r>
            <a:r>
              <a:rPr kumimoji="0" lang="lt-LT" altLang="lt-LT" sz="22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öhne"/>
              </a:rPr>
              <a:t> </a:t>
            </a:r>
            <a:r>
              <a:rPr kumimoji="0" lang="lt-LT" altLang="lt-LT" sz="22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öhne"/>
              </a:rPr>
              <a:t>more</a:t>
            </a:r>
            <a:r>
              <a:rPr kumimoji="0" lang="lt-LT" altLang="lt-LT" sz="22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öhne"/>
              </a:rPr>
              <a:t> </a:t>
            </a:r>
            <a:r>
              <a:rPr kumimoji="0" lang="lt-LT" altLang="lt-LT" sz="22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öhne"/>
              </a:rPr>
              <a:t>information</a:t>
            </a:r>
            <a:r>
              <a:rPr kumimoji="0" lang="lt-LT" altLang="lt-LT" sz="22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öhne"/>
              </a:rPr>
              <a:t>, </a:t>
            </a:r>
            <a:r>
              <a:rPr kumimoji="0" lang="lt-LT" altLang="lt-LT" sz="22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öhne"/>
              </a:rPr>
              <a:t>please</a:t>
            </a:r>
            <a:r>
              <a:rPr kumimoji="0" lang="lt-LT" altLang="lt-LT" sz="22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öhne"/>
              </a:rPr>
              <a:t> </a:t>
            </a:r>
            <a:r>
              <a:rPr kumimoji="0" lang="lt-LT" altLang="lt-LT" sz="22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öhne"/>
              </a:rPr>
              <a:t>contact</a:t>
            </a:r>
            <a:r>
              <a:rPr kumimoji="0" lang="lt-LT" altLang="lt-LT" sz="2200" b="1" i="0" u="none" strike="noStrike" cap="none" normalizeH="0" baseline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Söhne"/>
              </a:rPr>
              <a:t>:</a:t>
            </a:r>
          </a:p>
        </p:txBody>
      </p:sp>
      <p:sp>
        <p:nvSpPr>
          <p:cNvPr id="20" name="Teksto vietos rezervavimo ženklas 2">
            <a:extLst>
              <a:ext uri="{FF2B5EF4-FFF2-40B4-BE49-F238E27FC236}">
                <a16:creationId xmlns:a16="http://schemas.microsoft.com/office/drawing/2014/main" id="{FB8E1DE0-0241-5163-9503-22D8DD8BAF83}"/>
              </a:ext>
            </a:extLst>
          </p:cNvPr>
          <p:cNvSpPr txBox="1">
            <a:spLocks/>
          </p:cNvSpPr>
          <p:nvPr/>
        </p:nvSpPr>
        <p:spPr>
          <a:xfrm>
            <a:off x="1962538" y="3293706"/>
            <a:ext cx="3760081" cy="144951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öhne"/>
                <a:ea typeface="Aptos" panose="020B0004020202020204" pitchFamily="34" charset="0"/>
                <a:cs typeface="Aptos" panose="020B0004020202020204" pitchFamily="34" charset="0"/>
              </a:rPr>
              <a:t>Justina Rukšnaitė</a:t>
            </a:r>
          </a:p>
          <a:p>
            <a:r>
              <a:rPr lang="lt-LT" sz="20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</a:t>
            </a:r>
            <a:r>
              <a:rPr lang="lt-LT" sz="20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0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</a:t>
            </a:r>
            <a:r>
              <a:rPr lang="lt-LT" sz="20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0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Business</a:t>
            </a:r>
            <a:r>
              <a:rPr lang="lt-LT" sz="20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0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Cooperation</a:t>
            </a:r>
            <a:r>
              <a:rPr lang="lt-LT" sz="20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lt-LT" sz="2000" kern="1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Unit</a:t>
            </a:r>
            <a:endParaRPr lang="lt-LT" sz="20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lt-LT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+</a:t>
            </a:r>
            <a:r>
              <a:rPr lang="lt-L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öhne"/>
              </a:rPr>
              <a:t>370 </a:t>
            </a:r>
            <a:r>
              <a:rPr lang="lt-LT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öhne"/>
                <a:ea typeface="Aptos" panose="020B0004020202020204" pitchFamily="34" charset="0"/>
                <a:cs typeface="Aptos" panose="020B0004020202020204" pitchFamily="34" charset="0"/>
              </a:rPr>
              <a:t>675 40337</a:t>
            </a:r>
          </a:p>
          <a:p>
            <a:r>
              <a:rPr lang="lt-LT" sz="2000" u="sng" dirty="0" err="1">
                <a:solidFill>
                  <a:srgbClr val="0563C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7"/>
              </a:rPr>
              <a:t>justina.ruksnaite@lmt.lt</a:t>
            </a:r>
            <a:r>
              <a:rPr lang="lt-LT" sz="2000" dirty="0">
                <a:solidFill>
                  <a:srgbClr val="1F497D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endParaRPr lang="lt-L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6" name="Garsas 25">
            <a:hlinkClick r:id="" action="ppaction://media"/>
            <a:extLst>
              <a:ext uri="{FF2B5EF4-FFF2-40B4-BE49-F238E27FC236}">
                <a16:creationId xmlns:a16="http://schemas.microsoft.com/office/drawing/2014/main" id="{C4B0B7DD-8E12-E915-AFD4-A3CCB8EFF8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63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3"/>
    </mc:Choice>
    <mc:Fallback xmlns="">
      <p:transition spd="slow" advTm="9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 2013“ – 2022 m. tema">
  <a:themeElements>
    <a:clrScheme name="„Office 2013“ – 2022 m.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„Office 2013“ – 2022 m.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„Office 2013“ – 2022 m.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18092</TotalTime>
  <Words>672</Words>
  <Application>Microsoft Office PowerPoint</Application>
  <PresentationFormat>Widescreen</PresentationFormat>
  <Paragraphs>64</Paragraphs>
  <Slides>8</Slides>
  <Notes>4</Notes>
  <HiddenSlides>1</HiddenSlides>
  <MMClips>7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1_Office Theme</vt:lpstr>
      <vt:lpstr>„Office 2013“ – 2022 m. tema</vt:lpstr>
      <vt:lpstr>Eureka lightweighting  call 2024    Lithuanian eligibility criteria and funding information  </vt:lpstr>
      <vt:lpstr>EUREKA NETWORK PROJECTS</vt:lpstr>
      <vt:lpstr> EUREKA NETWORK lightweighting call</vt:lpstr>
      <vt:lpstr>EUREKA NETWORK lightweighting call</vt:lpstr>
      <vt:lpstr>Eligibility criteria</vt:lpstr>
      <vt:lpstr>Requirements for projects</vt:lpstr>
      <vt:lpstr>Eligible costs and funding rates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Giedre Kojelyte</dc:creator>
  <cp:lastModifiedBy>Justina Rukšnaitė | Lietuvos mokslo taryba</cp:lastModifiedBy>
  <cp:revision>126</cp:revision>
  <dcterms:created xsi:type="dcterms:W3CDTF">2020-03-09T12:15:31Z</dcterms:created>
  <dcterms:modified xsi:type="dcterms:W3CDTF">2024-05-17T12:53:48Z</dcterms:modified>
</cp:coreProperties>
</file>